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8" r:id="rId2"/>
    <p:sldMasterId id="2147483670" r:id="rId3"/>
  </p:sldMasterIdLst>
  <p:notesMasterIdLst>
    <p:notesMasterId r:id="rId23"/>
  </p:notesMasterIdLst>
  <p:handoutMasterIdLst>
    <p:handoutMasterId r:id="rId24"/>
  </p:handoutMasterIdLst>
  <p:sldIdLst>
    <p:sldId id="280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301" r:id="rId21"/>
    <p:sldId id="302" r:id="rId22"/>
  </p:sldIdLst>
  <p:sldSz cx="12192000" cy="6858000"/>
  <p:notesSz cx="6669088" cy="992663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Palatino Linotype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Palatino Linotype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Palatino Linotype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Palatino Linotype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Palatino Linotype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Palatino Linotype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Palatino Linotype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Palatino Linotype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Palatino Linotype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65B5F7"/>
    <a:srgbClr val="62D2FA"/>
    <a:srgbClr val="89DDFB"/>
    <a:srgbClr val="0AB8F6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6D6D7"/>
          </a:solidFill>
        </a:fill>
      </a:tcStyle>
    </a:wholeTbl>
    <a:band2H>
      <a:tcTxStyle/>
      <a:tcStyle>
        <a:tcBdr/>
        <a:fill>
          <a:solidFill>
            <a:srgbClr val="EBECEC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1"/>
          </a:solidFill>
        </a:fill>
      </a:tcStyle>
    </a:wholeTbl>
    <a:band2H>
      <a:tcTxStyle/>
      <a:tcStyle>
        <a:tcBdr/>
        <a:fill>
          <a:solidFill>
            <a:srgbClr val="E6F0F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4DC"/>
          </a:solidFill>
        </a:fill>
      </a:tcStyle>
    </a:wholeTbl>
    <a:band2H>
      <a:tcTxStyle/>
      <a:tcStyle>
        <a:tcBdr/>
        <a:fill>
          <a:solidFill>
            <a:srgbClr val="E8EAE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51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890515" cy="498328"/>
          </a:xfrm>
          <a:prstGeom prst="rect">
            <a:avLst/>
          </a:prstGeom>
        </p:spPr>
        <p:txBody>
          <a:bodyPr vert="horz" lIns="91425" tIns="45713" rIns="91425" bIns="45713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777002" y="0"/>
            <a:ext cx="2890514" cy="498328"/>
          </a:xfrm>
          <a:prstGeom prst="rect">
            <a:avLst/>
          </a:prstGeom>
        </p:spPr>
        <p:txBody>
          <a:bodyPr vert="horz" lIns="91425" tIns="45713" rIns="91425" bIns="45713" rtlCol="0"/>
          <a:lstStyle>
            <a:lvl1pPr algn="r">
              <a:defRPr sz="1200"/>
            </a:lvl1pPr>
          </a:lstStyle>
          <a:p>
            <a:fld id="{F27F5F4E-0232-44D7-8EFB-6F0EE07BB261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9428311"/>
            <a:ext cx="2890515" cy="498328"/>
          </a:xfrm>
          <a:prstGeom prst="rect">
            <a:avLst/>
          </a:prstGeom>
        </p:spPr>
        <p:txBody>
          <a:bodyPr vert="horz" lIns="91425" tIns="45713" rIns="91425" bIns="45713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777002" y="9428311"/>
            <a:ext cx="2890514" cy="498328"/>
          </a:xfrm>
          <a:prstGeom prst="rect">
            <a:avLst/>
          </a:prstGeom>
        </p:spPr>
        <p:txBody>
          <a:bodyPr vert="horz" lIns="91425" tIns="45713" rIns="91425" bIns="45713" rtlCol="0" anchor="b"/>
          <a:lstStyle>
            <a:lvl1pPr algn="r">
              <a:defRPr sz="1200"/>
            </a:lvl1pPr>
          </a:lstStyle>
          <a:p>
            <a:fld id="{F350087E-F2B0-4F1D-84FC-C5D8DBDFB2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6094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  <a:prstGeom prst="rect">
            <a:avLst/>
          </a:prstGeom>
        </p:spPr>
        <p:txBody>
          <a:bodyPr lIns="91425" tIns="45713" rIns="91425" bIns="45713"/>
          <a:lstStyle/>
          <a:p>
            <a:endParaRPr/>
          </a:p>
        </p:txBody>
      </p:sp>
      <p:sp>
        <p:nvSpPr>
          <p:cNvPr id="76" name="Shape 76"/>
          <p:cNvSpPr>
            <a:spLocks noGrp="1"/>
          </p:cNvSpPr>
          <p:nvPr>
            <p:ph type="body" sz="quarter" idx="1"/>
          </p:nvPr>
        </p:nvSpPr>
        <p:spPr>
          <a:xfrm>
            <a:off x="889212" y="4715154"/>
            <a:ext cx="4890665" cy="4466987"/>
          </a:xfrm>
          <a:prstGeom prst="rect">
            <a:avLst/>
          </a:prstGeom>
        </p:spPr>
        <p:txBody>
          <a:bodyPr lIns="91425" tIns="45713" rIns="91425" bIns="45713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90226201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j-lt"/>
        <a:ea typeface="+mj-ea"/>
        <a:cs typeface="+mj-cs"/>
        <a:sym typeface="Palatino Linotype"/>
      </a:defRPr>
    </a:lvl1pPr>
    <a:lvl2pPr indent="228600" defTabSz="457200" latinLnBrk="0">
      <a:defRPr sz="1200">
        <a:latin typeface="+mj-lt"/>
        <a:ea typeface="+mj-ea"/>
        <a:cs typeface="+mj-cs"/>
        <a:sym typeface="Palatino Linotype"/>
      </a:defRPr>
    </a:lvl2pPr>
    <a:lvl3pPr indent="457200" defTabSz="457200" latinLnBrk="0">
      <a:defRPr sz="1200">
        <a:latin typeface="+mj-lt"/>
        <a:ea typeface="+mj-ea"/>
        <a:cs typeface="+mj-cs"/>
        <a:sym typeface="Palatino Linotype"/>
      </a:defRPr>
    </a:lvl3pPr>
    <a:lvl4pPr indent="685800" defTabSz="457200" latinLnBrk="0">
      <a:defRPr sz="1200">
        <a:latin typeface="+mj-lt"/>
        <a:ea typeface="+mj-ea"/>
        <a:cs typeface="+mj-cs"/>
        <a:sym typeface="Palatino Linotype"/>
      </a:defRPr>
    </a:lvl4pPr>
    <a:lvl5pPr indent="914400" defTabSz="457200" latinLnBrk="0">
      <a:defRPr sz="1200">
        <a:latin typeface="+mj-lt"/>
        <a:ea typeface="+mj-ea"/>
        <a:cs typeface="+mj-cs"/>
        <a:sym typeface="Palatino Linotype"/>
      </a:defRPr>
    </a:lvl5pPr>
    <a:lvl6pPr indent="1143000" defTabSz="457200" latinLnBrk="0">
      <a:defRPr sz="1200">
        <a:latin typeface="+mj-lt"/>
        <a:ea typeface="+mj-ea"/>
        <a:cs typeface="+mj-cs"/>
        <a:sym typeface="Palatino Linotype"/>
      </a:defRPr>
    </a:lvl6pPr>
    <a:lvl7pPr indent="1371600" defTabSz="457200" latinLnBrk="0">
      <a:defRPr sz="1200">
        <a:latin typeface="+mj-lt"/>
        <a:ea typeface="+mj-ea"/>
        <a:cs typeface="+mj-cs"/>
        <a:sym typeface="Palatino Linotype"/>
      </a:defRPr>
    </a:lvl7pPr>
    <a:lvl8pPr indent="1600200" defTabSz="457200" latinLnBrk="0">
      <a:defRPr sz="1200">
        <a:latin typeface="+mj-lt"/>
        <a:ea typeface="+mj-ea"/>
        <a:cs typeface="+mj-cs"/>
        <a:sym typeface="Palatino Linotype"/>
      </a:defRPr>
    </a:lvl8pPr>
    <a:lvl9pPr indent="1828800" defTabSz="457200" latinLnBrk="0">
      <a:defRPr sz="1200">
        <a:latin typeface="+mj-lt"/>
        <a:ea typeface="+mj-ea"/>
        <a:cs typeface="+mj-cs"/>
        <a:sym typeface="Palatino Linotyp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4BAA24-7580-2148-1C4B-DF3FE6D5A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 baseline="0">
                <a:solidFill>
                  <a:srgbClr val="005795"/>
                </a:solidFill>
                <a:latin typeface="Myriad Pro Cond" panose="020B0503030403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1C519DE-3725-3ABC-2FF8-168ACB09EB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296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5C8C284-7D95-61C5-5C26-8BC4321DE5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7"/>
            <a:ext cx="5181600" cy="374283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7204E89-8D75-A59B-B715-58574947C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8C74-D375-0149-B05E-B67CD76C0E56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1F2DFD8-4B49-84B7-8CBB-2BF586493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D0292AF-B57A-E6BA-EEE2-BAC794375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A335C-A883-ED4C-A968-1E86DAFE74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7809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986A51-B24E-B8BE-D544-BB62042A1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>
            <a:lvl1pPr>
              <a:defRPr b="1" i="0" baseline="0">
                <a:solidFill>
                  <a:srgbClr val="005795"/>
                </a:solidFill>
                <a:latin typeface="Myriad Pro Cond" panose="020B0503030403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A7A0475-57C2-CDBE-2230-CF5C91C52E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4E12D2F-5488-266D-B8DC-0DDC10FDDC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45024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9F2F93-2801-B321-8714-A2B9D9EA0F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EA0D9C4-A08E-BB41-ABF1-8123C4B88C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0368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BEC4395-1F9E-969F-5004-525B2E8D6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8C74-D375-0149-B05E-B67CD76C0E56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6818EC-50E5-9970-DFD3-853390F6D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383595C-C06E-AD6C-7DC8-69D6D519D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53400" y="6356352"/>
            <a:ext cx="2743200" cy="365125"/>
          </a:xfrm>
        </p:spPr>
        <p:txBody>
          <a:bodyPr/>
          <a:lstStyle/>
          <a:p>
            <a:fld id="{FDBA335C-A883-ED4C-A968-1E86DAFE74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6879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71BAE0-63B2-C18E-67C4-6EAC08EE4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 baseline="0">
                <a:solidFill>
                  <a:srgbClr val="005795"/>
                </a:solidFill>
                <a:latin typeface="Myriad Pro Cond" panose="020B0503030403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4E56A15-E1AA-D6EE-115E-837273BED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8C74-D375-0149-B05E-B67CD76C0E56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62BE2A8-0A28-4FF5-C966-D91D9809D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7017933-4736-0294-8711-30EF4FC20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A335C-A883-ED4C-A968-1E86DAFE74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2582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34F919-C59C-3DEB-3217-50A3B2B84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3CB2A4-0EED-8A4E-6DBA-32BAEE94C8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0"/>
            <a:ext cx="6172200" cy="5017478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8E67D48-38C0-3543-5450-6CCC67E461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2AEEEB1-A486-E7AE-B78A-B79A664FC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8C74-D375-0149-B05E-B67CD76C0E56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2D2FA4D-B6BA-C3A4-9FFB-1C6A4B58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EADF8AD-E232-4247-438F-8A967B834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A335C-A883-ED4C-A968-1E86DAFE74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60199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8B11A8-0A2E-EFDE-70CD-5BF8F76CF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 baseline="0">
                <a:solidFill>
                  <a:srgbClr val="005795"/>
                </a:solidFill>
                <a:latin typeface="Myriad Pro" panose="020B0503030403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23026B5-EE3E-BCC4-81BC-B22C681041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74151" y="457202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FD6F0E3-48DC-2C0B-0192-9F38A44603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57089E9-F5DA-C0CB-5373-2B63207E5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8C74-D375-0149-B05E-B67CD76C0E56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A81134-50B8-DDA5-52BD-338446869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32751B4-E1DB-5688-2957-781C6089D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A335C-A883-ED4C-A968-1E86DAFE74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40703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A8AB11-45C1-987A-F86F-A2E33EB5C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51EE8FA-CEE6-B26B-97A3-9BE7577943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679049A-7795-465B-F664-4D5DE42C0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8C74-D375-0149-B05E-B67CD76C0E56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437B43-6864-7E21-258D-61BD5DD4B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40658C0-E6C1-7DC5-06DC-BC1F61F90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A335C-A883-ED4C-A968-1E86DAFE74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93114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56EF755-FBF1-A97F-8F94-139ACFA5D1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9326863-1F98-7794-4E5F-7FA0D401BC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3C3B596-E31C-807A-B22B-279A55C48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8C74-D375-0149-B05E-B67CD76C0E56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069F6A6-EE37-55D9-27F1-E01CA2F5B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03192D7-0CEE-7127-223A-10165C11E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A335C-A883-ED4C-A968-1E86DAFE74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04065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6A82344A-32B5-A134-DB00-BF086190F1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52759" y="4245223"/>
            <a:ext cx="5263979" cy="2319700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2400" b="1" i="0" baseline="0">
                <a:solidFill>
                  <a:srgbClr val="005795"/>
                </a:solidFill>
                <a:latin typeface="Myriad Pro Cond" panose="020B0503030403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E7408A5F-4B7F-B215-8175-26946820FE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4342" y="5333023"/>
            <a:ext cx="2647950" cy="1231900"/>
          </a:xfrm>
        </p:spPr>
        <p:txBody>
          <a:bodyPr/>
          <a:lstStyle>
            <a:lvl1pPr marL="0" indent="0">
              <a:buNone/>
              <a:defRPr b="1" i="0" baseline="0">
                <a:solidFill>
                  <a:schemeClr val="bg1"/>
                </a:solidFill>
                <a:latin typeface="Myriad Pro Cond" panose="020B0503030403020204" pitchFamily="34" charset="0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3783073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E69DE9-A716-6D71-0048-12EAFBAC5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>
            <a:normAutofit/>
          </a:bodyPr>
          <a:lstStyle>
            <a:lvl1pPr>
              <a:defRPr sz="3900" b="1" i="0" baseline="0">
                <a:solidFill>
                  <a:srgbClr val="005795"/>
                </a:solidFill>
                <a:latin typeface="Myriad Pro" panose="020B0503030403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B40780-B278-785F-F6F8-F0FFDDA022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518867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ide de fin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E279EFE-5851-92D8-DA94-B5B150892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8C74-D375-0149-B05E-B67CD76C0E56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07FEEF2-A717-A074-07F2-25F83B177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19F39EB-E910-F1B4-FBE6-26B65B87B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A335C-A883-ED4C-A968-1E86DAFE7477}" type="slidenum">
              <a:rPr lang="fr-FR" smtClean="0"/>
              <a:t>‹N°›</a:t>
            </a:fld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6CC76F4-8F3F-1F59-272B-8688E305B883}"/>
              </a:ext>
            </a:extLst>
          </p:cNvPr>
          <p:cNvSpPr txBox="1"/>
          <p:nvPr userDrawn="1"/>
        </p:nvSpPr>
        <p:spPr>
          <a:xfrm rot="16200000">
            <a:off x="10065341" y="3549752"/>
            <a:ext cx="39917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/>
              <a:t>Conception graphique Direction de la communication 2023</a:t>
            </a:r>
          </a:p>
        </p:txBody>
      </p:sp>
    </p:spTree>
    <p:extLst>
      <p:ext uri="{BB962C8B-B14F-4D97-AF65-F5344CB8AC3E}">
        <p14:creationId xmlns:p14="http://schemas.microsoft.com/office/powerpoint/2010/main" val="2076493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Image 10" descr="Imag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92367"/>
            <a:ext cx="12192000" cy="1965635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1097281" y="1097281"/>
            <a:ext cx="4267201" cy="371246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 marL="202692" indent="-202692">
              <a:defRPr sz="2800"/>
            </a:lvl2pPr>
            <a:lvl3pPr marL="468172" indent="-230428">
              <a:defRPr sz="2800"/>
            </a:lvl3pPr>
            <a:lvl4pPr marL="722376" indent="-256031">
              <a:defRPr sz="2800"/>
            </a:lvl4pPr>
            <a:lvl5pPr marL="956055" indent="-270255">
              <a:defRPr sz="28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0" name="Texte du titre"/>
          <p:cNvSpPr txBox="1">
            <a:spLocks noGrp="1"/>
          </p:cNvSpPr>
          <p:nvPr>
            <p:ph type="title"/>
          </p:nvPr>
        </p:nvSpPr>
        <p:spPr>
          <a:xfrm>
            <a:off x="1097281" y="365760"/>
            <a:ext cx="10027921" cy="54864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Texte du titre</a:t>
            </a:r>
          </a:p>
        </p:txBody>
      </p:sp>
      <p:sp>
        <p:nvSpPr>
          <p:cNvPr id="4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5851A6-48FE-DE01-094D-9B3B2495A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842168"/>
            <a:ext cx="10515600" cy="2852737"/>
          </a:xfrm>
        </p:spPr>
        <p:txBody>
          <a:bodyPr anchor="b"/>
          <a:lstStyle>
            <a:lvl1pPr>
              <a:defRPr sz="6000" baseline="0">
                <a:solidFill>
                  <a:srgbClr val="005795"/>
                </a:solidFill>
                <a:latin typeface="Myriad Pro" panose="020B0503030403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20AB460-CC04-BA78-D0EE-B53A20237E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79229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545A563-BD67-7CC8-757F-79F61ECE4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8C74-D375-0149-B05E-B67CD76C0E56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6C6BB49-DF17-5778-E4E7-2B18D55D8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5A816B-8C59-4525-79F1-242D56299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A335C-A883-ED4C-A968-1E86DAFE74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07499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4BAA24-7580-2148-1C4B-DF3FE6D5A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 baseline="0">
                <a:solidFill>
                  <a:srgbClr val="005795"/>
                </a:solidFill>
                <a:latin typeface="Myriad Pro Cond" panose="020B0503030403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1C519DE-3725-3ABC-2FF8-168ACB09EB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296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5C8C284-7D95-61C5-5C26-8BC4321DE5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74283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7204E89-8D75-A59B-B715-58574947C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8C74-D375-0149-B05E-B67CD76C0E56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1F2DFD8-4B49-84B7-8CBB-2BF586493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D0292AF-B57A-E6BA-EEE2-BAC794375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A335C-A883-ED4C-A968-1E86DAFE74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52693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986A51-B24E-B8BE-D544-BB62042A1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 i="0" baseline="0">
                <a:solidFill>
                  <a:srgbClr val="005795"/>
                </a:solidFill>
                <a:latin typeface="Myriad Pro Cond" panose="020B0503030403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A7A0475-57C2-CDBE-2230-CF5C91C52E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4E12D2F-5488-266D-B8DC-0DDC10FDDC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45024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9F2F93-2801-B321-8714-A2B9D9EA0F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EA0D9C4-A08E-BB41-ABF1-8123C4B88C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368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BEC4395-1F9E-969F-5004-525B2E8D6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8C74-D375-0149-B05E-B67CD76C0E56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6818EC-50E5-9970-DFD3-853390F6D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383595C-C06E-AD6C-7DC8-69D6D519D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2743200" cy="365125"/>
          </a:xfrm>
        </p:spPr>
        <p:txBody>
          <a:bodyPr/>
          <a:lstStyle/>
          <a:p>
            <a:fld id="{FDBA335C-A883-ED4C-A968-1E86DAFE74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1361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71BAE0-63B2-C18E-67C4-6EAC08EE4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 baseline="0">
                <a:solidFill>
                  <a:srgbClr val="005795"/>
                </a:solidFill>
                <a:latin typeface="Myriad Pro Cond" panose="020B0503030403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4E56A15-E1AA-D6EE-115E-837273BED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8C74-D375-0149-B05E-B67CD76C0E56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62BE2A8-0A28-4FF5-C966-D91D9809D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7017933-4736-0294-8711-30EF4FC20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A335C-A883-ED4C-A968-1E86DAFE74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62213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34F919-C59C-3DEB-3217-50A3B2B84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3CB2A4-0EED-8A4E-6DBA-32BAEE94C8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0"/>
            <a:ext cx="6172200" cy="501747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8E67D48-38C0-3543-5450-6CCC67E461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2AEEEB1-A486-E7AE-B78A-B79A664FC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8C74-D375-0149-B05E-B67CD76C0E56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2D2FA4D-B6BA-C3A4-9FFB-1C6A4B58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EADF8AD-E232-4247-438F-8A967B834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A335C-A883-ED4C-A968-1E86DAFE74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46249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8B11A8-0A2E-EFDE-70CD-5BF8F76CF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aseline="0">
                <a:solidFill>
                  <a:srgbClr val="005795"/>
                </a:solidFill>
                <a:latin typeface="Myriad Pro" panose="020B0503030403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23026B5-EE3E-BCC4-81BC-B22C681041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74150" y="457200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FD6F0E3-48DC-2C0B-0192-9F38A44603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57089E9-F5DA-C0CB-5373-2B63207E5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8C74-D375-0149-B05E-B67CD76C0E56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A81134-50B8-DDA5-52BD-338446869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32751B4-E1DB-5688-2957-781C6089D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A335C-A883-ED4C-A968-1E86DAFE74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33793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A8AB11-45C1-987A-F86F-A2E33EB5C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51EE8FA-CEE6-B26B-97A3-9BE7577943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679049A-7795-465B-F664-4D5DE42C0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8C74-D375-0149-B05E-B67CD76C0E56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437B43-6864-7E21-258D-61BD5DD4B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40658C0-E6C1-7DC5-06DC-BC1F61F90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A335C-A883-ED4C-A968-1E86DAFE74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72976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56EF755-FBF1-A97F-8F94-139ACFA5D1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9326863-1F98-7794-4E5F-7FA0D401BC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3C3B596-E31C-807A-B22B-279A55C48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8C74-D375-0149-B05E-B67CD76C0E56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069F6A6-EE37-55D9-27F1-E01CA2F5B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03192D7-0CEE-7127-223A-10165C11E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A335C-A883-ED4C-A968-1E86DAFE74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5507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Image 10" descr="Imag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92367"/>
            <a:ext cx="12192000" cy="1965635"/>
          </a:xfrm>
          <a:prstGeom prst="rect">
            <a:avLst/>
          </a:prstGeom>
          <a:ln w="12700">
            <a:miter lim="400000"/>
          </a:ln>
        </p:spPr>
      </p:pic>
      <p:sp>
        <p:nvSpPr>
          <p:cNvPr id="49" name="Texte du titre"/>
          <p:cNvSpPr txBox="1">
            <a:spLocks noGrp="1"/>
          </p:cNvSpPr>
          <p:nvPr>
            <p:ph type="title"/>
          </p:nvPr>
        </p:nvSpPr>
        <p:spPr>
          <a:xfrm>
            <a:off x="1097281" y="365760"/>
            <a:ext cx="10027921" cy="54864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Texte du titre</a:t>
            </a:r>
          </a:p>
        </p:txBody>
      </p:sp>
      <p:sp>
        <p:nvSpPr>
          <p:cNvPr id="50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1097281" y="1097281"/>
            <a:ext cx="4267201" cy="548641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defRPr sz="1400" b="0" cap="all" spc="400"/>
            </a:lvl1pPr>
            <a:lvl2pPr marL="0" indent="457200">
              <a:spcBef>
                <a:spcPts val="0"/>
              </a:spcBef>
              <a:buSzTx/>
              <a:buNone/>
              <a:defRPr sz="1400" b="0" cap="all" spc="400"/>
            </a:lvl2pPr>
            <a:lvl3pPr marL="0" indent="914400">
              <a:spcBef>
                <a:spcPts val="0"/>
              </a:spcBef>
              <a:buSzTx/>
              <a:buNone/>
              <a:defRPr sz="1400" b="0" cap="all" spc="400"/>
            </a:lvl3pPr>
            <a:lvl4pPr marL="0" indent="1371600">
              <a:spcBef>
                <a:spcPts val="0"/>
              </a:spcBef>
              <a:buSzTx/>
              <a:buNone/>
              <a:defRPr sz="1400" b="0" cap="all" spc="400"/>
            </a:lvl4pPr>
            <a:lvl5pPr marL="0" indent="1828800">
              <a:spcBef>
                <a:spcPts val="0"/>
              </a:spcBef>
              <a:buSzTx/>
              <a:buNone/>
              <a:defRPr sz="1400" b="0" cap="all" spc="4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266688" y="1097281"/>
            <a:ext cx="4267201" cy="548641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defRPr sz="1400" b="0" cap="all" spc="400"/>
            </a:lvl1pPr>
          </a:lstStyle>
          <a:p>
            <a:pPr marL="0" indent="0">
              <a:spcBef>
                <a:spcPts val="0"/>
              </a:spcBef>
              <a:defRPr sz="1400" b="0" cap="all" spc="400"/>
            </a:pPr>
            <a:endParaRPr/>
          </a:p>
        </p:txBody>
      </p:sp>
      <p:sp>
        <p:nvSpPr>
          <p:cNvPr id="52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Image 10" descr="Imag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92367"/>
            <a:ext cx="12192000" cy="1965635"/>
          </a:xfrm>
          <a:prstGeom prst="rect">
            <a:avLst/>
          </a:prstGeom>
          <a:ln w="12700">
            <a:miter lim="400000"/>
          </a:ln>
        </p:spPr>
      </p:pic>
      <p:sp>
        <p:nvSpPr>
          <p:cNvPr id="60" name="Texte du titre"/>
          <p:cNvSpPr txBox="1">
            <a:spLocks noGrp="1"/>
          </p:cNvSpPr>
          <p:nvPr>
            <p:ph type="title"/>
          </p:nvPr>
        </p:nvSpPr>
        <p:spPr>
          <a:xfrm>
            <a:off x="1097281" y="365760"/>
            <a:ext cx="10027921" cy="54864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Texte du titre</a:t>
            </a:r>
          </a:p>
        </p:txBody>
      </p:sp>
      <p:sp>
        <p:nvSpPr>
          <p:cNvPr id="6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gar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6A82344A-32B5-A134-DB00-BF086190F1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52760" y="4245223"/>
            <a:ext cx="5263979" cy="2319700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800" b="1" i="0" baseline="0">
                <a:solidFill>
                  <a:srgbClr val="005795"/>
                </a:solidFill>
                <a:latin typeface="Myriad Pro Cond" panose="020B0503030403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E7408A5F-4B7F-B215-8175-26946820FE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4342" y="5333023"/>
            <a:ext cx="2647951" cy="1231900"/>
          </a:xfrm>
        </p:spPr>
        <p:txBody>
          <a:bodyPr/>
          <a:lstStyle>
            <a:lvl1pPr marL="0" indent="0">
              <a:buNone/>
              <a:defRPr b="1" i="0" baseline="0">
                <a:solidFill>
                  <a:schemeClr val="bg1"/>
                </a:solidFill>
                <a:latin typeface="Myriad Pro Cond" panose="020B0503030403020204" pitchFamily="34" charset="0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763609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6A82344A-32B5-A134-DB00-BF086190F1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52760" y="4245223"/>
            <a:ext cx="5263979" cy="2319700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800" b="1" i="0" baseline="0">
                <a:solidFill>
                  <a:srgbClr val="005795"/>
                </a:solidFill>
                <a:latin typeface="Myriad Pro Cond" panose="020B0503030403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E7408A5F-4B7F-B215-8175-26946820FE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4342" y="5333023"/>
            <a:ext cx="2647951" cy="1231900"/>
          </a:xfrm>
        </p:spPr>
        <p:txBody>
          <a:bodyPr/>
          <a:lstStyle>
            <a:lvl1pPr marL="0" indent="0">
              <a:buNone/>
              <a:defRPr b="1" i="0" baseline="0">
                <a:solidFill>
                  <a:schemeClr val="bg1"/>
                </a:solidFill>
                <a:latin typeface="Myriad Pro Cond" panose="020B0503030403020204" pitchFamily="34" charset="0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302057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E69DE9-A716-6D71-0048-12EAFBAC5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>
            <a:normAutofit/>
          </a:bodyPr>
          <a:lstStyle>
            <a:lvl1pPr>
              <a:defRPr sz="2925" b="1" i="0" baseline="0">
                <a:solidFill>
                  <a:srgbClr val="005795"/>
                </a:solidFill>
                <a:latin typeface="Myriad Pro" panose="020B0503030403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B40780-B278-785F-F6F8-F0FFDDA022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06073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ide de fin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E279EFE-5851-92D8-DA94-B5B150892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8C74-D375-0149-B05E-B67CD76C0E56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07FEEF2-A717-A074-07F2-25F83B177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19F39EB-E910-F1B4-FBE6-26B65B87B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A335C-A883-ED4C-A968-1E86DAFE7477}" type="slidenum">
              <a:rPr lang="fr-FR" smtClean="0"/>
              <a:t>‹N°›</a:t>
            </a:fld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6CC76F4-8F3F-1F59-272B-8688E305B883}"/>
              </a:ext>
            </a:extLst>
          </p:cNvPr>
          <p:cNvSpPr txBox="1"/>
          <p:nvPr userDrawn="1"/>
        </p:nvSpPr>
        <p:spPr>
          <a:xfrm rot="16200000">
            <a:off x="10065341" y="3573765"/>
            <a:ext cx="3991708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88" dirty="0"/>
              <a:t>Conception graphique Direction de la communication 2023</a:t>
            </a:r>
          </a:p>
        </p:txBody>
      </p:sp>
    </p:spTree>
    <p:extLst>
      <p:ext uri="{BB962C8B-B14F-4D97-AF65-F5344CB8AC3E}">
        <p14:creationId xmlns:p14="http://schemas.microsoft.com/office/powerpoint/2010/main" val="750217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5851A6-48FE-DE01-094D-9B3B2495A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842170"/>
            <a:ext cx="10515600" cy="2852737"/>
          </a:xfrm>
        </p:spPr>
        <p:txBody>
          <a:bodyPr anchor="b"/>
          <a:lstStyle>
            <a:lvl1pPr>
              <a:defRPr sz="4500" baseline="0">
                <a:solidFill>
                  <a:srgbClr val="005795"/>
                </a:solidFill>
                <a:latin typeface="Myriad Pro" panose="020B0503030403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20AB460-CC04-BA78-D0EE-B53A20237E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3792296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545A563-BD67-7CC8-757F-79F61ECE4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F8C74-D375-0149-B05E-B67CD76C0E56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6C6BB49-DF17-5778-E4E7-2B18D55D8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5A816B-8C59-4525-79F1-242D56299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A335C-A883-ED4C-A968-1E86DAFE74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0599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e du titre"/>
          <p:cNvSpPr txBox="1">
            <a:spLocks noGrp="1"/>
          </p:cNvSpPr>
          <p:nvPr>
            <p:ph type="title"/>
          </p:nvPr>
        </p:nvSpPr>
        <p:spPr>
          <a:xfrm>
            <a:off x="609600" y="92075"/>
            <a:ext cx="10972800" cy="1508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/>
          <a:p>
            <a:r>
              <a:t>Texte du titre</a:t>
            </a:r>
          </a:p>
        </p:txBody>
      </p:sp>
      <p:sp>
        <p:nvSpPr>
          <p:cNvPr id="3" name="Texte niveau 1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8353523" y="6217852"/>
            <a:ext cx="384077" cy="276999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6" r:id="rId5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all" spc="0" baseline="0">
          <a:solidFill>
            <a:srgbClr val="000000"/>
          </a:solidFill>
          <a:uFillTx/>
          <a:latin typeface="Century Gothic"/>
          <a:ea typeface="Century Gothic"/>
          <a:cs typeface="Century Gothic"/>
          <a:sym typeface="Century Gothic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all" spc="0" baseline="0">
          <a:solidFill>
            <a:srgbClr val="000000"/>
          </a:solidFill>
          <a:uFillTx/>
          <a:latin typeface="Century Gothic"/>
          <a:ea typeface="Century Gothic"/>
          <a:cs typeface="Century Gothic"/>
          <a:sym typeface="Century Gothic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all" spc="0" baseline="0">
          <a:solidFill>
            <a:srgbClr val="000000"/>
          </a:solidFill>
          <a:uFillTx/>
          <a:latin typeface="Century Gothic"/>
          <a:ea typeface="Century Gothic"/>
          <a:cs typeface="Century Gothic"/>
          <a:sym typeface="Century Gothic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all" spc="0" baseline="0">
          <a:solidFill>
            <a:srgbClr val="000000"/>
          </a:solidFill>
          <a:uFillTx/>
          <a:latin typeface="Century Gothic"/>
          <a:ea typeface="Century Gothic"/>
          <a:cs typeface="Century Gothic"/>
          <a:sym typeface="Century Gothic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all" spc="0" baseline="0">
          <a:solidFill>
            <a:srgbClr val="000000"/>
          </a:solidFill>
          <a:uFillTx/>
          <a:latin typeface="Century Gothic"/>
          <a:ea typeface="Century Gothic"/>
          <a:cs typeface="Century Gothic"/>
          <a:sym typeface="Century Gothic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all" spc="0" baseline="0">
          <a:solidFill>
            <a:srgbClr val="000000"/>
          </a:solidFill>
          <a:uFillTx/>
          <a:latin typeface="Century Gothic"/>
          <a:ea typeface="Century Gothic"/>
          <a:cs typeface="Century Gothic"/>
          <a:sym typeface="Century Gothic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all" spc="0" baseline="0">
          <a:solidFill>
            <a:srgbClr val="000000"/>
          </a:solidFill>
          <a:uFillTx/>
          <a:latin typeface="Century Gothic"/>
          <a:ea typeface="Century Gothic"/>
          <a:cs typeface="Century Gothic"/>
          <a:sym typeface="Century Gothic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all" spc="0" baseline="0">
          <a:solidFill>
            <a:srgbClr val="000000"/>
          </a:solidFill>
          <a:uFillTx/>
          <a:latin typeface="Century Gothic"/>
          <a:ea typeface="Century Gothic"/>
          <a:cs typeface="Century Gothic"/>
          <a:sym typeface="Century Gothic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all" spc="0" baseline="0">
          <a:solidFill>
            <a:srgbClr val="000000"/>
          </a:solidFill>
          <a:uFillTx/>
          <a:latin typeface="Century Gothic"/>
          <a:ea typeface="Century Gothic"/>
          <a:cs typeface="Century Gothic"/>
          <a:sym typeface="Century Gothic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800"/>
        </a:spcBef>
        <a:spcAft>
          <a:spcPts val="0"/>
        </a:spcAft>
        <a:buClrTx/>
        <a:buSzTx/>
        <a:buFontTx/>
        <a:buNone/>
        <a:tabLst/>
        <a:defRPr sz="1600" b="1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Palatino Linotype"/>
        </a:defRPr>
      </a:lvl1pPr>
      <a:lvl2pPr marL="173736" marR="0" indent="-173736" algn="l" defTabSz="914400" rtl="0" latinLnBrk="0">
        <a:lnSpc>
          <a:spcPct val="100000"/>
        </a:lnSpc>
        <a:spcBef>
          <a:spcPts val="800"/>
        </a:spcBef>
        <a:spcAft>
          <a:spcPts val="0"/>
        </a:spcAft>
        <a:buClrTx/>
        <a:buSzPct val="100000"/>
        <a:buFontTx/>
        <a:buChar char="▪"/>
        <a:tabLst/>
        <a:defRPr sz="1600" b="1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Palatino Linotype"/>
        </a:defRPr>
      </a:lvl2pPr>
      <a:lvl3pPr marL="402336" marR="0" indent="-164591" algn="l" defTabSz="914400" rtl="0" latinLnBrk="0">
        <a:lnSpc>
          <a:spcPct val="100000"/>
        </a:lnSpc>
        <a:spcBef>
          <a:spcPts val="800"/>
        </a:spcBef>
        <a:spcAft>
          <a:spcPts val="0"/>
        </a:spcAft>
        <a:buClrTx/>
        <a:buSzPct val="100000"/>
        <a:buFontTx/>
        <a:buChar char="▪"/>
        <a:tabLst/>
        <a:defRPr sz="1600" b="1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Palatino Linotype"/>
        </a:defRPr>
      </a:lvl3pPr>
      <a:lvl4pPr marL="630936" marR="0" indent="-164591" algn="l" defTabSz="914400" rtl="0" latinLnBrk="0">
        <a:lnSpc>
          <a:spcPct val="100000"/>
        </a:lnSpc>
        <a:spcBef>
          <a:spcPts val="800"/>
        </a:spcBef>
        <a:spcAft>
          <a:spcPts val="0"/>
        </a:spcAft>
        <a:buClrTx/>
        <a:buSzPct val="100000"/>
        <a:buFontTx/>
        <a:buChar char="▪"/>
        <a:tabLst/>
        <a:defRPr sz="1600" b="1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Palatino Linotype"/>
        </a:defRPr>
      </a:lvl4pPr>
      <a:lvl5pPr marL="859536" marR="0" indent="-173736" algn="l" defTabSz="914400" rtl="0" latinLnBrk="0">
        <a:lnSpc>
          <a:spcPct val="100000"/>
        </a:lnSpc>
        <a:spcBef>
          <a:spcPts val="800"/>
        </a:spcBef>
        <a:spcAft>
          <a:spcPts val="0"/>
        </a:spcAft>
        <a:buClrTx/>
        <a:buSzPct val="100000"/>
        <a:buFontTx/>
        <a:buChar char="▪"/>
        <a:tabLst/>
        <a:defRPr sz="1600" b="1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Palatino Linotype"/>
        </a:defRPr>
      </a:lvl5pPr>
      <a:lvl6pPr marL="1122099" marR="0" indent="-198555" algn="l" defTabSz="914400" rtl="0" latinLnBrk="0">
        <a:lnSpc>
          <a:spcPct val="100000"/>
        </a:lnSpc>
        <a:spcBef>
          <a:spcPts val="800"/>
        </a:spcBef>
        <a:spcAft>
          <a:spcPts val="0"/>
        </a:spcAft>
        <a:buClrTx/>
        <a:buSzPct val="100000"/>
        <a:buFontTx/>
        <a:buChar char="▪"/>
        <a:tabLst/>
        <a:defRPr sz="1600" b="1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Palatino Linotype"/>
        </a:defRPr>
      </a:lvl6pPr>
      <a:lvl7pPr marL="1376825" marR="0" indent="-188105" algn="l" defTabSz="914400" rtl="0" latinLnBrk="0">
        <a:lnSpc>
          <a:spcPct val="100000"/>
        </a:lnSpc>
        <a:spcBef>
          <a:spcPts val="800"/>
        </a:spcBef>
        <a:spcAft>
          <a:spcPts val="0"/>
        </a:spcAft>
        <a:buClrTx/>
        <a:buSzPct val="100000"/>
        <a:buFontTx/>
        <a:buChar char="▪"/>
        <a:tabLst/>
        <a:defRPr sz="1600" b="1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Palatino Linotype"/>
        </a:defRPr>
      </a:lvl7pPr>
      <a:lvl8pPr marL="1605425" marR="0" indent="-188105" algn="l" defTabSz="914400" rtl="0" latinLnBrk="0">
        <a:lnSpc>
          <a:spcPct val="100000"/>
        </a:lnSpc>
        <a:spcBef>
          <a:spcPts val="800"/>
        </a:spcBef>
        <a:spcAft>
          <a:spcPts val="0"/>
        </a:spcAft>
        <a:buClrTx/>
        <a:buSzPct val="100000"/>
        <a:buFontTx/>
        <a:buChar char="▪"/>
        <a:tabLst/>
        <a:defRPr sz="1600" b="1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Palatino Linotype"/>
        </a:defRPr>
      </a:lvl8pPr>
      <a:lvl9pPr marL="1815737" marR="0" indent="-188105" algn="l" defTabSz="914400" rtl="0" latinLnBrk="0">
        <a:lnSpc>
          <a:spcPct val="100000"/>
        </a:lnSpc>
        <a:spcBef>
          <a:spcPts val="800"/>
        </a:spcBef>
        <a:spcAft>
          <a:spcPts val="0"/>
        </a:spcAft>
        <a:buClrTx/>
        <a:buSzPct val="100000"/>
        <a:buFontTx/>
        <a:buChar char="▪"/>
        <a:tabLst/>
        <a:defRPr sz="1600" b="1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Palatino Linotype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 Linotype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 Linotype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 Linotype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 Linotype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 Linotype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 Linotype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 Linotype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 Linotype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 Linotype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6112963-2CAF-1DE0-BD10-FCADD1CCF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EA5CE0F-2C9B-0185-2071-581AE2C41C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C71EB2B-4DF1-EF67-7994-86FB1E69D7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7F8C74-D375-0149-B05E-B67CD76C0E56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DD274C3-326A-F7A4-8E54-16F6A999C9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A268043-3EC3-EDAE-14AE-60E52FF8A2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BA335C-A883-ED4C-A968-1E86DAFE74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6303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6112963-2CAF-1DE0-BD10-FCADD1CCF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EA5CE0F-2C9B-0185-2071-581AE2C41C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C71EB2B-4DF1-EF67-7994-86FB1E69D7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7F8C74-D375-0149-B05E-B67CD76C0E56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DD274C3-326A-F7A4-8E54-16F6A999C9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A268043-3EC3-EDAE-14AE-60E52FF8A2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BA335C-A883-ED4C-A968-1E86DAFE74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683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boursestage.inter@univ-littoral.fr" TargetMode="Externa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Boursestage.inter@univ-littoral.fr" TargetMode="External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nseignementsup-recherche.gouv.fr/fr/guide-des-stages-etudiants-informations-pratiques-46518" TargetMode="External"/><Relationship Id="rId2" Type="http://schemas.openxmlformats.org/officeDocument/2006/relationships/hyperlink" Target="https://pastel.diplomatie.gouv.fr/fildariane/dyn/public/login.html" TargetMode="Externa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iv-littoral.fr/international" TargetMode="External"/><Relationship Id="rId2" Type="http://schemas.openxmlformats.org/officeDocument/2006/relationships/hyperlink" Target="mailto:Boursestage.inter@univ-littoral.fr" TargetMode="Externa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careers.unesco.org/content/Programme-de-stages/?locale=fr_FR" TargetMode="External"/><Relationship Id="rId3" Type="http://schemas.openxmlformats.org/officeDocument/2006/relationships/hyperlink" Target="https://erasmusintern.org/" TargetMode="External"/><Relationship Id="rId7" Type="http://schemas.openxmlformats.org/officeDocument/2006/relationships/hyperlink" Target="https://www.stages.defense.gouv.fr/" TargetMode="External"/><Relationship Id="rId2" Type="http://schemas.openxmlformats.org/officeDocument/2006/relationships/hyperlink" Target="https://www.diplomatie.gouv.fr/fr/emplois-stages-concours/stagiaires-etudiants" TargetMode="External"/><Relationship Id="rId1" Type="http://schemas.openxmlformats.org/officeDocument/2006/relationships/slideLayout" Target="../slideLayouts/slideLayout24.xml"/><Relationship Id="rId6" Type="http://schemas.openxmlformats.org/officeDocument/2006/relationships/hyperlink" Target="http://www.ciee.org/" TargetMode="External"/><Relationship Id="rId5" Type="http://schemas.openxmlformats.org/officeDocument/2006/relationships/hyperlink" Target="https://epso.europa.eu/" TargetMode="External"/><Relationship Id="rId4" Type="http://schemas.openxmlformats.org/officeDocument/2006/relationships/hyperlink" Target="http://www.euroguidance-france.org/" TargetMode="External"/><Relationship Id="rId9" Type="http://schemas.openxmlformats.org/officeDocument/2006/relationships/hyperlink" Target="https://careers.un.org/home?language=en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iplomatie.gouv.fr/fr/conseils-aux-voyageurs/" TargetMode="Externa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marilyne.rawski@univ-littoral.fr" TargetMode="Externa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>
            <a:extLst>
              <a:ext uri="{FF2B5EF4-FFF2-40B4-BE49-F238E27FC236}">
                <a16:creationId xmlns:a16="http://schemas.microsoft.com/office/drawing/2014/main" id="{1C584DDA-59E3-241B-D9E2-75FB24F5C2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60077" y="5230826"/>
            <a:ext cx="4615249" cy="1027046"/>
          </a:xfrm>
          <a:ln w="28575"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340309" marR="380472" indent="1727">
              <a:spcBef>
                <a:spcPts val="68"/>
              </a:spcBef>
            </a:pPr>
            <a:r>
              <a:rPr lang="fr-FR" sz="1428" spc="-4" dirty="0">
                <a:solidFill>
                  <a:srgbClr val="003399"/>
                </a:solidFill>
                <a:latin typeface="Calibri"/>
                <a:cs typeface="Calibri"/>
              </a:rPr>
              <a:t>PARTIR EN STAGE A L’INTERNATIONAL </a:t>
            </a:r>
            <a:r>
              <a:rPr lang="fr-FR" sz="1428" spc="-7" dirty="0">
                <a:solidFill>
                  <a:srgbClr val="003399"/>
                </a:solidFill>
                <a:latin typeface="Calibri"/>
                <a:cs typeface="Calibri"/>
              </a:rPr>
              <a:t>2025-2026</a:t>
            </a:r>
          </a:p>
          <a:p>
            <a:pPr marL="340309" marR="380472" indent="1727">
              <a:spcBef>
                <a:spcPts val="68"/>
              </a:spcBef>
            </a:pPr>
            <a:r>
              <a:rPr lang="fr-FR" sz="1361" spc="-7" dirty="0">
                <a:solidFill>
                  <a:srgbClr val="003399"/>
                </a:solidFill>
                <a:latin typeface="Calibri"/>
                <a:cs typeface="Calibri"/>
              </a:rPr>
              <a:t>EUROPE ET HORS-EUROPE</a:t>
            </a:r>
          </a:p>
          <a:p>
            <a:endParaRPr lang="fr-FR" sz="1428" dirty="0"/>
          </a:p>
        </p:txBody>
      </p:sp>
      <p:sp>
        <p:nvSpPr>
          <p:cNvPr id="5" name="ZoneTexte 4"/>
          <p:cNvSpPr txBox="1"/>
          <p:nvPr/>
        </p:nvSpPr>
        <p:spPr>
          <a:xfrm>
            <a:off x="551384" y="5195067"/>
            <a:ext cx="252077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350" b="1" dirty="0">
                <a:solidFill>
                  <a:schemeClr val="bg1">
                    <a:lumMod val="95000"/>
                  </a:schemeClr>
                </a:solidFill>
              </a:rPr>
              <a:t>Mardi 2 </a:t>
            </a:r>
            <a:r>
              <a:rPr lang="fr-FR" sz="1500" b="1" dirty="0">
                <a:solidFill>
                  <a:schemeClr val="bg1">
                    <a:lumMod val="95000"/>
                  </a:schemeClr>
                </a:solidFill>
              </a:rPr>
              <a:t>décembre</a:t>
            </a:r>
            <a:r>
              <a:rPr lang="fr-FR" sz="1350" b="1" dirty="0">
                <a:solidFill>
                  <a:schemeClr val="bg1">
                    <a:lumMod val="95000"/>
                  </a:schemeClr>
                </a:solidFill>
              </a:rPr>
              <a:t> 2025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0B48D2E-7675-41F4-B1D2-12786DFF06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1224" y="5489739"/>
            <a:ext cx="967412" cy="768133"/>
          </a:xfrm>
          <a:prstGeom prst="rect">
            <a:avLst/>
          </a:prstGeom>
          <a:ln w="57150">
            <a:noFill/>
          </a:ln>
        </p:spPr>
      </p:pic>
    </p:spTree>
    <p:extLst>
      <p:ext uri="{BB962C8B-B14F-4D97-AF65-F5344CB8AC3E}">
        <p14:creationId xmlns:p14="http://schemas.microsoft.com/office/powerpoint/2010/main" val="2919110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FEA201-E866-4F70-8AE8-A557C8896FE0}"/>
              </a:ext>
            </a:extLst>
          </p:cNvPr>
          <p:cNvSpPr txBox="1">
            <a:spLocks/>
          </p:cNvSpPr>
          <p:nvPr/>
        </p:nvSpPr>
        <p:spPr>
          <a:xfrm>
            <a:off x="2385091" y="260648"/>
            <a:ext cx="8743134" cy="7589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 fontScale="90000" lnSpcReduction="20000"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800" b="0" i="0" u="none" strike="noStrike" kern="0" cap="all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entury Gothic" panose="020B0502020202020204" pitchFamily="34" charset="0"/>
                <a:sym typeface="Century Gothic"/>
              </a:rPr>
              <a:t>Les aides financières possibles</a:t>
            </a:r>
            <a:br>
              <a:rPr kumimoji="0" lang="fr-FR" altLang="fr-FR" sz="2800" b="0" i="0" u="none" strike="noStrike" kern="0" cap="all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Myriad Pro" pitchFamily="34" charset="0"/>
                <a:sym typeface="Century Gothic"/>
              </a:rPr>
            </a:br>
            <a:endParaRPr kumimoji="0" lang="fr-FR" sz="2800" b="0" i="0" u="none" strike="noStrike" kern="0" cap="all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sym typeface="Century Gothic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542DA6F-027E-4561-8D4B-30B99442409C}"/>
              </a:ext>
            </a:extLst>
          </p:cNvPr>
          <p:cNvSpPr txBox="1">
            <a:spLocks/>
          </p:cNvSpPr>
          <p:nvPr/>
        </p:nvSpPr>
        <p:spPr>
          <a:xfrm>
            <a:off x="1744527" y="836712"/>
            <a:ext cx="9248017" cy="55446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 fontScale="92500" lnSpcReduction="10000"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1pPr>
            <a:lvl2pPr marL="173736" marR="0" indent="-173736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2pPr>
            <a:lvl3pPr marL="402336" marR="0" indent="-164591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3pPr>
            <a:lvl4pPr marL="630936" marR="0" indent="-164591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4pPr>
            <a:lvl5pPr marL="859536" marR="0" indent="-173736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5pPr>
            <a:lvl6pPr marL="1122099" marR="0" indent="-19855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6pPr>
            <a:lvl7pPr marL="1376825" marR="0" indent="-18810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7pPr>
            <a:lvl8pPr marL="1605425" marR="0" indent="-18810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8pPr>
            <a:lvl9pPr marL="1815737" marR="0" indent="-18810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9pPr>
          </a:lstStyle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2100" b="1" i="0" u="sng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Bourse Erasmus</a:t>
            </a:r>
            <a:r>
              <a:rPr kumimoji="0" lang="fr-FR" altLang="fr-FR" sz="21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+ si mobilité dans un pays du programme Erasmus+.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2100" b="1" i="0" u="sng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Aide à la Mobilité Internationale (AMI) </a:t>
            </a:r>
            <a:r>
              <a:rPr kumimoji="0" lang="fr-FR" altLang="fr-FR" sz="21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du MESR : uniquement pour les boursiers sur critères sociaux ou </a:t>
            </a:r>
            <a:r>
              <a:rPr kumimoji="0" lang="fr-FR" altLang="fr-FR" sz="2100" b="1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bén</a:t>
            </a:r>
            <a:r>
              <a:rPr lang="fr-FR" altLang="fr-FR" sz="2100" dirty="0" err="1">
                <a:solidFill>
                  <a:srgbClr val="003399"/>
                </a:solidFill>
                <a:latin typeface="Palatino Linotype"/>
              </a:rPr>
              <a:t>éficiaires</a:t>
            </a:r>
            <a:r>
              <a:rPr lang="fr-FR" altLang="fr-FR" sz="2100" dirty="0">
                <a:solidFill>
                  <a:srgbClr val="003399"/>
                </a:solidFill>
                <a:latin typeface="Palatino Linotype"/>
              </a:rPr>
              <a:t> de l’allocation annuelle dans le cadre du dispositif des aides spécifiques.</a:t>
            </a:r>
            <a:endParaRPr kumimoji="0" lang="fr-FR" altLang="fr-FR" sz="21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2100" b="1" i="0" u="sng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Bourse MERMOZ </a:t>
            </a:r>
            <a:r>
              <a:rPr kumimoji="0" lang="fr-FR" altLang="fr-FR" sz="21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: mois attribués par l’ULCO mais aide versée par le Conseil Régional Hauts de France.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21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Bourse sur critères sociaux du CROUS conservée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altLang="fr-FR" sz="12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lvl="0" algn="just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fr-FR" altLang="fr-FR" sz="2100" dirty="0">
                <a:solidFill>
                  <a:srgbClr val="003399"/>
                </a:solidFill>
                <a:latin typeface="Palatino Linotype"/>
              </a:rPr>
              <a:t>Prochaines commissions :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altLang="fr-FR" sz="21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altLang="fr-FR" sz="21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br>
              <a:rPr kumimoji="0" lang="fr-FR" altLang="fr-FR" sz="21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</a:br>
            <a:endParaRPr kumimoji="0" lang="fr-FR" altLang="fr-FR" sz="21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br>
              <a:rPr kumimoji="0" lang="fr-FR" altLang="fr-FR" sz="21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</a:br>
            <a:r>
              <a:rPr kumimoji="0" lang="fr-FR" altLang="fr-FR" sz="21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 dossiers disponibles par e-mail à </a:t>
            </a:r>
            <a:r>
              <a:rPr kumimoji="0" lang="fr-FR" altLang="fr-FR" sz="21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boursestage.inter@univ-littoral.fr</a:t>
            </a:r>
            <a:r>
              <a:rPr kumimoji="0" lang="fr-FR" altLang="fr-FR" sz="21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1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Préciser NOM + Prénom + formation ULCO + destination + durée + statut (boursier/non boursier)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fr-FR" altLang="fr-FR" sz="19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7C179DD-9D0F-45A4-B90B-3E57DDAFD6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4485679"/>
              </p:ext>
            </p:extLst>
          </p:nvPr>
        </p:nvGraphicFramePr>
        <p:xfrm>
          <a:off x="1744527" y="3717032"/>
          <a:ext cx="8127999" cy="1381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54839519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97091186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257008276"/>
                    </a:ext>
                  </a:extLst>
                </a:gridCol>
              </a:tblGrid>
              <a:tr h="205493">
                <a:tc>
                  <a:txBody>
                    <a:bodyPr/>
                    <a:lstStyle/>
                    <a:p>
                      <a:pPr algn="ctr"/>
                      <a:r>
                        <a:rPr lang="fr-FR" sz="1500" b="1" dirty="0">
                          <a:solidFill>
                            <a:srgbClr val="003399"/>
                          </a:solidFill>
                        </a:rPr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500" b="1" dirty="0">
                          <a:solidFill>
                            <a:srgbClr val="003399"/>
                          </a:solidFill>
                        </a:rPr>
                        <a:t>Période de début du stage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500" b="1" dirty="0">
                          <a:solidFill>
                            <a:srgbClr val="003399"/>
                          </a:solidFill>
                        </a:rPr>
                        <a:t>Date limite retour des dossiers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9566754"/>
                  </a:ext>
                </a:extLst>
              </a:tr>
              <a:tr h="205493">
                <a:tc>
                  <a:txBody>
                    <a:bodyPr/>
                    <a:lstStyle/>
                    <a:p>
                      <a:r>
                        <a:rPr lang="fr-FR" sz="1500" dirty="0">
                          <a:solidFill>
                            <a:srgbClr val="003399"/>
                          </a:solidFill>
                        </a:rPr>
                        <a:t>Fin janvier 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500" dirty="0">
                          <a:solidFill>
                            <a:srgbClr val="003399"/>
                          </a:solidFill>
                        </a:rPr>
                        <a:t>Entre le 01/02 et le 31/03/2026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500" dirty="0">
                          <a:solidFill>
                            <a:srgbClr val="003399"/>
                          </a:solidFill>
                        </a:rPr>
                        <a:t>15/01/2026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14659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500" dirty="0">
                          <a:solidFill>
                            <a:srgbClr val="003399"/>
                          </a:solidFill>
                        </a:rPr>
                        <a:t>Fin mars 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500" dirty="0">
                          <a:solidFill>
                            <a:srgbClr val="003399"/>
                          </a:solidFill>
                        </a:rPr>
                        <a:t>Entre le 01/04 et le 31/05/2026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500" dirty="0">
                          <a:solidFill>
                            <a:srgbClr val="003399"/>
                          </a:solidFill>
                        </a:rPr>
                        <a:t>12/03/2026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98064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500" dirty="0">
                          <a:solidFill>
                            <a:srgbClr val="003399"/>
                          </a:solidFill>
                        </a:rPr>
                        <a:t>Fin mai 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500" dirty="0">
                          <a:solidFill>
                            <a:srgbClr val="003399"/>
                          </a:solidFill>
                        </a:rPr>
                        <a:t>Entre le 01/06 et le 30/08/2026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500" dirty="0">
                          <a:solidFill>
                            <a:srgbClr val="003399"/>
                          </a:solidFill>
                        </a:rPr>
                        <a:t>12/05/2026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31973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7397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9F7405B0-48CD-44D8-951B-11C4121314D4}"/>
              </a:ext>
            </a:extLst>
          </p:cNvPr>
          <p:cNvSpPr txBox="1">
            <a:spLocks/>
          </p:cNvSpPr>
          <p:nvPr/>
        </p:nvSpPr>
        <p:spPr>
          <a:xfrm>
            <a:off x="983432" y="692696"/>
            <a:ext cx="10297144" cy="47525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 fontScale="92500" lnSpcReduction="20000"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1pPr>
            <a:lvl2pPr marL="173736" marR="0" indent="-173736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2pPr>
            <a:lvl3pPr marL="402336" marR="0" indent="-164591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3pPr>
            <a:lvl4pPr marL="630936" marR="0" indent="-164591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4pPr>
            <a:lvl5pPr marL="859536" marR="0" indent="-173736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5pPr>
            <a:lvl6pPr marL="1122099" marR="0" indent="-19855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6pPr>
            <a:lvl7pPr marL="1376825" marR="0" indent="-18810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7pPr>
            <a:lvl8pPr marL="1605425" marR="0" indent="-18810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8pPr>
            <a:lvl9pPr marL="1815737" marR="0" indent="-18810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9pPr>
          </a:lstStyle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900" b="1" i="0" u="sng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ATTENTION, les bourses</a:t>
            </a: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 :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 ne sont pas automatiques, étudiées en commission d’attribution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Le cumul des aides n’est pas garanti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 peuvent ne pas couvrir la totalité de la mobilité (budget limité)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 ne sont versées qu’au cours de la mobilité, jamais avant le départ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lang="fr-FR" altLang="fr-FR" sz="1900" dirty="0">
                <a:solidFill>
                  <a:srgbClr val="003399"/>
                </a:solidFill>
                <a:latin typeface="Palatino Linotype"/>
              </a:rPr>
              <a:t>n</a:t>
            </a: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e peuvent pas être versées si la convention de stage n’est pas signée de toutes les parties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 ne peuvent avoir une durée supérieure à celle de la mobilité validée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 sont étudiées au cas par cas, merci de ne pas vous échanger les formulaires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sont versées sur un compte bancaire en France au nom de l’étudiant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lang="fr-FR" altLang="fr-FR" sz="1900" dirty="0">
                <a:solidFill>
                  <a:srgbClr val="003399"/>
                </a:solidFill>
                <a:latin typeface="Palatino Linotype"/>
              </a:rPr>
              <a:t>n</a:t>
            </a:r>
            <a:r>
              <a:rPr kumimoji="0" lang="fr-FR" altLang="fr-FR" sz="1900" b="1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écessitent</a:t>
            </a: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 toutes des justificatifs au retour (chaque dispositif a ses propres documents/procédures)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9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900" b="1" i="0" u="sng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ATTENTION : ELIGIBLE ne veut pas dire BENEFICIAIRE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altLang="fr-FR" sz="1900" dirty="0">
                <a:solidFill>
                  <a:srgbClr val="003399"/>
                </a:solidFill>
                <a:latin typeface="Palatino Linotype"/>
              </a:rPr>
              <a:t>Les décisions prises par la commission de bourses sur les années antérieures ne valent pas forcément pour 2025/2026</a:t>
            </a:r>
            <a:endParaRPr kumimoji="0" lang="fr-FR" altLang="fr-FR" sz="1900" b="1" i="0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 b="0"/>
            </a:pPr>
            <a:endParaRPr kumimoji="0" lang="fr-FR" sz="16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12536382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3C23B1-CCE4-43B8-9E0B-70D0749B4EA6}"/>
              </a:ext>
            </a:extLst>
          </p:cNvPr>
          <p:cNvSpPr txBox="1">
            <a:spLocks/>
          </p:cNvSpPr>
          <p:nvPr/>
        </p:nvSpPr>
        <p:spPr>
          <a:xfrm>
            <a:off x="2351584" y="404665"/>
            <a:ext cx="4680520" cy="648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 fontScale="75000" lnSpcReduction="20000"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800" b="0" i="0" u="none" strike="noStrike" kern="0" cap="all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entury Gothic" panose="020B0502020202020204" pitchFamily="34" charset="0"/>
                <a:sym typeface="Century Gothic"/>
              </a:rPr>
              <a:t>LA BOURSE ERASMUS+</a:t>
            </a:r>
            <a:br>
              <a:rPr kumimoji="0" lang="fr-FR" altLang="fr-FR" sz="2800" b="0" i="0" u="none" strike="noStrike" kern="0" cap="all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entury Gothic" panose="020B0502020202020204" pitchFamily="34" charset="0"/>
                <a:sym typeface="Century Gothic"/>
              </a:rPr>
            </a:br>
            <a:endParaRPr kumimoji="0" lang="fr-FR" sz="2800" b="0" i="0" u="none" strike="noStrike" kern="0" cap="all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entury Gothic" panose="020B0502020202020204" pitchFamily="34" charset="0"/>
              <a:sym typeface="Century Gothic"/>
            </a:endParaRPr>
          </a:p>
        </p:txBody>
      </p:sp>
      <p:pic>
        <p:nvPicPr>
          <p:cNvPr id="3" name="Picture 41" descr="Résultat de recherche d'images pour &quot;logo erasmus+&quot;">
            <a:extLst>
              <a:ext uri="{FF2B5EF4-FFF2-40B4-BE49-F238E27FC236}">
                <a16:creationId xmlns:a16="http://schemas.microsoft.com/office/drawing/2014/main" id="{206EA382-7910-49A9-A706-5F3E5E4B3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224" y="260649"/>
            <a:ext cx="1970088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86D9F142-93B3-433D-A9C2-155D79046FBA}"/>
              </a:ext>
            </a:extLst>
          </p:cNvPr>
          <p:cNvSpPr txBox="1">
            <a:spLocks/>
          </p:cNvSpPr>
          <p:nvPr/>
        </p:nvSpPr>
        <p:spPr>
          <a:xfrm>
            <a:off x="2351584" y="836712"/>
            <a:ext cx="7520942" cy="52565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 fontScale="92500" lnSpcReduction="20000"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1pPr>
            <a:lvl2pPr marL="173736" marR="0" indent="-173736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2pPr>
            <a:lvl3pPr marL="402336" marR="0" indent="-164591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3pPr>
            <a:lvl4pPr marL="630936" marR="0" indent="-164591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4pPr>
            <a:lvl5pPr marL="859536" marR="0" indent="-173736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5pPr>
            <a:lvl6pPr marL="1122099" marR="0" indent="-19855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6pPr>
            <a:lvl7pPr marL="1376825" marR="0" indent="-18810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7pPr>
            <a:lvl8pPr marL="1605425" marR="0" indent="-18810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8pPr>
            <a:lvl9pPr marL="1815737" marR="0" indent="-18810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450 à 510€ / mois de mobilité selon le pays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6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6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6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6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6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6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6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2 à 12 mois de jour à jour </a:t>
            </a:r>
            <a:r>
              <a:rPr kumimoji="0" lang="fr-FR" altLang="fr-FR" sz="1600" b="1" i="1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(mobilités inférieures à 2 mois (60 jours) et supérieures à 12 mois (360 jours) inéligibles)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12 mois Erasmus + max financés par cycle, mobilités étude et stage confondues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Pas de conditions de ressources, d’âge ou de statut (boursier/non boursier)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Le stage peut être interrompu si l’entreprise d’accueil ferme pour congés annuels, mais la période d’arrêt ne peut être prise en compte pour atteindre la durée minimale de 2 mois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Institutions européennes / organismes de l’UE / organisations chargées des programmes européens = inéligibles (ambassades et consulats = ok)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Test OLS, n’est plus obligatoire, mais conseillé, avant le départ et au retour pour vérifier l’impact linguistique (ne conditionne pas l’octroi de la bourse)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Rapport (QCM) en ligne au retour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2A84611-9088-4FE1-A95F-B1824DACBC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6863149"/>
              </p:ext>
            </p:extLst>
          </p:nvPr>
        </p:nvGraphicFramePr>
        <p:xfrm>
          <a:off x="2385807" y="1042876"/>
          <a:ext cx="7598625" cy="1538352"/>
        </p:xfrm>
        <a:graphic>
          <a:graphicData uri="http://schemas.openxmlformats.org/drawingml/2006/table">
            <a:tbl>
              <a:tblPr firstRow="1" firstCol="1" bandRow="1" bandCol="1">
                <a:tableStyleId>{5940675A-B579-460E-94D1-54222C63F5DA}</a:tableStyleId>
              </a:tblPr>
              <a:tblGrid>
                <a:gridCol w="875222">
                  <a:extLst>
                    <a:ext uri="{9D8B030D-6E8A-4147-A177-3AD203B41FA5}">
                      <a16:colId xmlns:a16="http://schemas.microsoft.com/office/drawing/2014/main" val="2649160264"/>
                    </a:ext>
                  </a:extLst>
                </a:gridCol>
                <a:gridCol w="5542161">
                  <a:extLst>
                    <a:ext uri="{9D8B030D-6E8A-4147-A177-3AD203B41FA5}">
                      <a16:colId xmlns:a16="http://schemas.microsoft.com/office/drawing/2014/main" val="3624568373"/>
                    </a:ext>
                  </a:extLst>
                </a:gridCol>
                <a:gridCol w="1181242">
                  <a:extLst>
                    <a:ext uri="{9D8B030D-6E8A-4147-A177-3AD203B41FA5}">
                      <a16:colId xmlns:a16="http://schemas.microsoft.com/office/drawing/2014/main" val="1876169"/>
                    </a:ext>
                  </a:extLst>
                </a:gridCol>
              </a:tblGrid>
              <a:tr h="869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3399"/>
                          </a:solidFill>
                          <a:effectLst/>
                        </a:rPr>
                        <a:t>Groupe pays</a:t>
                      </a:r>
                      <a:endParaRPr lang="fr-FR" sz="1200" dirty="0">
                        <a:solidFill>
                          <a:srgbClr val="00339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3399"/>
                          </a:solidFill>
                          <a:effectLst/>
                        </a:rPr>
                        <a:t>Pays concernés</a:t>
                      </a:r>
                      <a:endParaRPr lang="fr-FR" sz="1200" dirty="0">
                        <a:solidFill>
                          <a:srgbClr val="00339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3399"/>
                          </a:solidFill>
                          <a:effectLst/>
                        </a:rPr>
                        <a:t>Montant mensuel bourse</a:t>
                      </a:r>
                      <a:endParaRPr lang="fr-FR" sz="1200" dirty="0">
                        <a:solidFill>
                          <a:srgbClr val="00339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72292927"/>
                  </a:ext>
                </a:extLst>
              </a:tr>
              <a:tr h="1962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solidFill>
                            <a:srgbClr val="003399"/>
                          </a:solidFill>
                          <a:effectLst/>
                        </a:rPr>
                        <a:t>1</a:t>
                      </a:r>
                      <a:endParaRPr lang="fr-FR" sz="1200">
                        <a:solidFill>
                          <a:srgbClr val="00339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3399"/>
                          </a:solidFill>
                          <a:effectLst/>
                        </a:rPr>
                        <a:t>Danemark, Finlande, Irlande, Islande, Liechtenstein, Luxembourg, Norvège, Suède</a:t>
                      </a:r>
                      <a:endParaRPr lang="fr-FR" sz="1200" dirty="0">
                        <a:solidFill>
                          <a:srgbClr val="00339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3399"/>
                          </a:solidFill>
                          <a:effectLst/>
                        </a:rPr>
                        <a:t>510€</a:t>
                      </a:r>
                      <a:endParaRPr lang="fr-FR" sz="1200" dirty="0">
                        <a:solidFill>
                          <a:srgbClr val="00339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56560455"/>
                  </a:ext>
                </a:extLst>
              </a:tr>
              <a:tr h="1816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solidFill>
                            <a:srgbClr val="003399"/>
                          </a:solidFill>
                          <a:effectLst/>
                        </a:rPr>
                        <a:t>2</a:t>
                      </a:r>
                      <a:endParaRPr lang="fr-FR" sz="1200">
                        <a:solidFill>
                          <a:srgbClr val="00339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3399"/>
                          </a:solidFill>
                          <a:effectLst/>
                        </a:rPr>
                        <a:t>Allemagne, Autriche, Belgique, Chypre, Espagne, Grèce, Italie, Malte, Pays-Bas, Portugal</a:t>
                      </a:r>
                      <a:endParaRPr lang="fr-FR" sz="1200" dirty="0">
                        <a:solidFill>
                          <a:srgbClr val="0033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3399"/>
                          </a:solidFill>
                          <a:effectLst/>
                        </a:rPr>
                        <a:t>450€</a:t>
                      </a:r>
                      <a:endParaRPr lang="fr-FR" sz="1200" dirty="0">
                        <a:solidFill>
                          <a:srgbClr val="00339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42208049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3399"/>
                          </a:solidFill>
                          <a:effectLst/>
                        </a:rPr>
                        <a:t>3</a:t>
                      </a:r>
                      <a:endParaRPr lang="fr-FR" sz="1200" dirty="0">
                        <a:solidFill>
                          <a:srgbClr val="00339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3399"/>
                          </a:solidFill>
                          <a:effectLst/>
                        </a:rPr>
                        <a:t>Bulgarie, Croatie, Estonie, Hongrie, Lettonie, Lituanie, Pologne, République de Macédoine du Nord, République Tchèque, Roumanie, Serbie, Slovaquie, Slovénie, Turquie</a:t>
                      </a:r>
                      <a:endParaRPr lang="fr-FR" sz="1200" dirty="0">
                        <a:solidFill>
                          <a:srgbClr val="00339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3399"/>
                          </a:solidFill>
                          <a:effectLst/>
                        </a:rPr>
                        <a:t>450€</a:t>
                      </a:r>
                      <a:endParaRPr lang="fr-FR" sz="1200" dirty="0">
                        <a:solidFill>
                          <a:srgbClr val="00339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946092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18789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1B7645-EA5C-4248-9CFE-CDE8B99E1E19}"/>
              </a:ext>
            </a:extLst>
          </p:cNvPr>
          <p:cNvSpPr txBox="1">
            <a:spLocks/>
          </p:cNvSpPr>
          <p:nvPr/>
        </p:nvSpPr>
        <p:spPr>
          <a:xfrm>
            <a:off x="2351584" y="404665"/>
            <a:ext cx="4680520" cy="7920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500" b="0" i="0" u="none" strike="noStrike" kern="0" cap="all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entury Gothic" panose="020B0502020202020204" pitchFamily="34" charset="0"/>
                <a:sym typeface="Century Gothic"/>
              </a:rPr>
              <a:t>Nouveautés </a:t>
            </a:r>
            <a:r>
              <a:rPr kumimoji="0" lang="fr-FR" altLang="fr-FR" sz="2500" b="0" i="0" u="none" strike="noStrike" kern="0" cap="all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entury Gothic" panose="020B0502020202020204" pitchFamily="34" charset="0"/>
                <a:sym typeface="Century Gothic"/>
              </a:rPr>
              <a:t>erASMUS</a:t>
            </a:r>
            <a:r>
              <a:rPr kumimoji="0" lang="fr-FR" altLang="fr-FR" sz="2500" b="0" i="0" u="none" strike="noStrike" kern="0" cap="all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entury Gothic" panose="020B0502020202020204" pitchFamily="34" charset="0"/>
                <a:sym typeface="Century Gothic"/>
              </a:rPr>
              <a:t>+</a:t>
            </a:r>
            <a:br>
              <a:rPr kumimoji="0" lang="fr-FR" altLang="fr-FR" sz="2500" b="0" i="0" u="none" strike="noStrike" kern="0" cap="all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entury Gothic" panose="020B0502020202020204" pitchFamily="34" charset="0"/>
                <a:sym typeface="Century Gothic"/>
              </a:rPr>
            </a:br>
            <a:endParaRPr kumimoji="0" lang="fr-FR" sz="2500" b="0" i="0" u="none" strike="noStrike" kern="0" cap="all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entury Gothic" panose="020B0502020202020204" pitchFamily="34" charset="0"/>
              <a:sym typeface="Century Gothic"/>
            </a:endParaRPr>
          </a:p>
        </p:txBody>
      </p:sp>
      <p:pic>
        <p:nvPicPr>
          <p:cNvPr id="3" name="Picture 41" descr="Résultat de recherche d'images pour &quot;logo erasmus+&quot;">
            <a:extLst>
              <a:ext uri="{FF2B5EF4-FFF2-40B4-BE49-F238E27FC236}">
                <a16:creationId xmlns:a16="http://schemas.microsoft.com/office/drawing/2014/main" id="{F8B4B688-A4A7-4AFF-9F99-7A63881C3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224" y="260649"/>
            <a:ext cx="1970088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8E5575C0-8DBD-4C62-BF5B-4A4112520CB0}"/>
              </a:ext>
            </a:extLst>
          </p:cNvPr>
          <p:cNvSpPr txBox="1">
            <a:spLocks/>
          </p:cNvSpPr>
          <p:nvPr/>
        </p:nvSpPr>
        <p:spPr>
          <a:xfrm>
            <a:off x="2351584" y="1628800"/>
            <a:ext cx="7520942" cy="3600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1pPr>
            <a:lvl2pPr marL="173736" marR="0" indent="-173736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2pPr>
            <a:lvl3pPr marL="402336" marR="0" indent="-164591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3pPr>
            <a:lvl4pPr marL="630936" marR="0" indent="-164591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4pPr>
            <a:lvl5pPr marL="859536" marR="0" indent="-173736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5pPr>
            <a:lvl6pPr marL="1122099" marR="0" indent="-19855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6pPr>
            <a:lvl7pPr marL="1376825" marR="0" indent="-18810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7pPr>
            <a:lvl8pPr marL="1605425" marR="0" indent="-18810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8pPr>
            <a:lvl9pPr marL="1815737" marR="0" indent="-18810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Forfait inclusion : 250€/mois si répond aux critères suivants</a:t>
            </a:r>
          </a:p>
          <a:p>
            <a:pPr marL="630936" marR="0" lvl="3" indent="-164591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Etre</a:t>
            </a:r>
            <a:r>
              <a:rPr kumimoji="0" lang="fr-FR" alt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 boursier échelon 6 ou 7 sur critères sociaux du CROUS</a:t>
            </a:r>
          </a:p>
          <a:p>
            <a:pPr marL="630936" marR="0" lvl="3" indent="-164591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Situation de handicap ou Affection de Longue Durée (ALD)</a:t>
            </a:r>
          </a:p>
          <a:p>
            <a:pPr marL="630936" marR="0" lvl="3" indent="-164591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Habitant dans une commune classée Zones de Revitalisation Rurale (ZZR)</a:t>
            </a:r>
          </a:p>
          <a:p>
            <a:pPr marL="630936" marR="0" lvl="3" indent="-164591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Habitant à une adresse classée Quartiers Prioritaires de la Ville</a:t>
            </a:r>
          </a:p>
          <a:p>
            <a:pPr marL="466345" marR="0" lvl="3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None/>
              <a:tabLst/>
              <a:defRPr/>
            </a:pPr>
            <a:endParaRPr kumimoji="0" lang="fr-FR" altLang="fr-FR" sz="16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Frais de voyage standard ou éco-responsable (train, covoiturage, bus) : forfait calculé selon la distance entre l’ULCO et le lieu de stage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6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6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6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 b="0"/>
            </a:pPr>
            <a:endParaRPr kumimoji="0" lang="fr-FR" sz="16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6276862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DE7D6F-879C-4E52-B54F-007375375BC9}"/>
              </a:ext>
            </a:extLst>
          </p:cNvPr>
          <p:cNvSpPr txBox="1">
            <a:spLocks/>
          </p:cNvSpPr>
          <p:nvPr/>
        </p:nvSpPr>
        <p:spPr>
          <a:xfrm>
            <a:off x="2351584" y="404665"/>
            <a:ext cx="7520942" cy="54864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hangingPunct="1"/>
            <a:r>
              <a:rPr lang="fr-FR" altLang="fr-FR" sz="2500" dirty="0">
                <a:solidFill>
                  <a:srgbClr val="003399"/>
                </a:solidFill>
                <a:latin typeface="Century Gothic" panose="020B0502020202020204" pitchFamily="34" charset="0"/>
              </a:rPr>
              <a:t>L’AIDE A LA MOBILITE INTERNATIONALE (AMI)</a:t>
            </a:r>
          </a:p>
          <a:p>
            <a:pPr hangingPunct="1"/>
            <a:r>
              <a:rPr lang="fr-FR" altLang="fr-FR" sz="2500" dirty="0">
                <a:solidFill>
                  <a:srgbClr val="003399"/>
                </a:solidFill>
                <a:latin typeface="Century Gothic" panose="020B0502020202020204" pitchFamily="34" charset="0"/>
              </a:rPr>
              <a:t>DU MESRE </a:t>
            </a:r>
            <a:r>
              <a:rPr lang="fr-FR" altLang="fr-FR" sz="1200" dirty="0">
                <a:solidFill>
                  <a:srgbClr val="003399"/>
                </a:solidFill>
                <a:latin typeface="Century Gothic" panose="020B0502020202020204" pitchFamily="34" charset="0"/>
              </a:rPr>
              <a:t>(Ministère de l’enseignement supérieur, de la recherche et de l’espace)</a:t>
            </a:r>
            <a:br>
              <a:rPr lang="fr-FR" altLang="fr-FR" sz="2500" dirty="0">
                <a:solidFill>
                  <a:srgbClr val="003399"/>
                </a:solidFill>
                <a:latin typeface="Century Gothic" panose="020B0502020202020204" pitchFamily="34" charset="0"/>
              </a:rPr>
            </a:br>
            <a:endParaRPr lang="fr-FR" sz="2500" dirty="0">
              <a:solidFill>
                <a:srgbClr val="003399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47EC90-F7DF-4526-BE58-199D1DB42B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1558" y="1484784"/>
            <a:ext cx="8504238" cy="3308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</a:rPr>
              <a:t>400 €/mois de mobilité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</a:rPr>
              <a:t>Etre boursier du CROUS sur critères sociaux / Allocation annuelle dans le cadre du dispositif des aides spécifiques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</a:rPr>
              <a:t>Séjour financé de 1 à 10 mois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</a:rPr>
              <a:t>Enveloppe de 10 mois pour tout le cursus universitaire (séjours études ET stages)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</a:rPr>
              <a:t>Inscription dans un diplôme national obligatoire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fr-FR" altLang="fr-FR" sz="26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059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3199ED-588A-41B4-AFCC-27069913E607}"/>
              </a:ext>
            </a:extLst>
          </p:cNvPr>
          <p:cNvSpPr txBox="1">
            <a:spLocks/>
          </p:cNvSpPr>
          <p:nvPr/>
        </p:nvSpPr>
        <p:spPr>
          <a:xfrm>
            <a:off x="2423593" y="404664"/>
            <a:ext cx="7416823" cy="10801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 fontScale="90000" lnSpcReduction="20000"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b="0" i="0" u="none" strike="noStrike" kern="0" cap="all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entury Gothic" panose="020B0502020202020204" pitchFamily="34" charset="0"/>
                <a:sym typeface="Century Gothic"/>
              </a:rPr>
              <a:t>LA BOURSE MERMOZ – CONSEIL REGIONAL HAUTS-DE-FRANCE</a:t>
            </a:r>
            <a:br>
              <a:rPr kumimoji="0" lang="fr-FR" altLang="fr-FR" sz="2800" b="1" i="0" u="none" strike="noStrike" kern="0" cap="all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Myriad Pro" pitchFamily="34" charset="0"/>
                <a:sym typeface="Century Gothic"/>
              </a:rPr>
            </a:br>
            <a:endParaRPr kumimoji="0" lang="fr-FR" sz="2800" b="0" i="0" u="none" strike="noStrike" kern="0" cap="all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sym typeface="Century Gothic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D243E13-132A-4108-826A-1AEC073C11B5}"/>
              </a:ext>
            </a:extLst>
          </p:cNvPr>
          <p:cNvSpPr txBox="1">
            <a:spLocks/>
          </p:cNvSpPr>
          <p:nvPr/>
        </p:nvSpPr>
        <p:spPr>
          <a:xfrm>
            <a:off x="2346961" y="1100627"/>
            <a:ext cx="7520941" cy="47766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 fontScale="70000" lnSpcReduction="20000"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1pPr>
            <a:lvl2pPr marL="173736" marR="0" indent="-173736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2pPr>
            <a:lvl3pPr marL="402336" marR="0" indent="-164591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3pPr>
            <a:lvl4pPr marL="630936" marR="0" indent="-164591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4pPr>
            <a:lvl5pPr marL="859536" marR="0" indent="-173736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5pPr>
            <a:lvl6pPr marL="1122099" marR="0" indent="-19855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6pPr>
            <a:lvl7pPr marL="1376825" marR="0" indent="-18810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7pPr>
            <a:lvl8pPr marL="1605425" marR="0" indent="-18810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8pPr>
            <a:lvl9pPr marL="1815737" marR="0" indent="-18810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900" b="1" i="0" u="sng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Critères 2025/2026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1900" dirty="0">
                <a:solidFill>
                  <a:srgbClr val="003399"/>
                </a:solidFill>
                <a:latin typeface="Palatino Linotype"/>
              </a:rPr>
              <a:t>Ê</a:t>
            </a:r>
            <a:r>
              <a:rPr kumimoji="0" lang="fr-FR" altLang="fr-FR" sz="1900" b="1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tre</a:t>
            </a: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 inscrit au moins en Bac +2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Bourse gérée par le Conseil Régional Hauts de France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Montant attribué selon le Quotient Familial, étudié au cas par cas, </a:t>
            </a:r>
            <a:r>
              <a:rPr lang="fr-FR" altLang="fr-FR" sz="2000" dirty="0">
                <a:solidFill>
                  <a:srgbClr val="003399"/>
                </a:solidFill>
                <a:latin typeface="Palatino Linotype"/>
              </a:rPr>
              <a:t>selon la durée, le niveau d’études, la gratification et les avantages en nature éventuellement perçus</a:t>
            </a:r>
            <a:endParaRPr kumimoji="0" lang="fr-FR" altLang="fr-FR" sz="19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De 150€ minimum (au total) à 77,40€ / semaine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Pour les étudiants boursiers sur critères sociaux : forfait supplémentaire de 300€ pour les frais de voyage, 400€ pour les étudiants en situation de handicap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sz="1900" dirty="0">
                <a:solidFill>
                  <a:srgbClr val="003399"/>
                </a:solidFill>
                <a:latin typeface="Palatino Linotype"/>
              </a:rPr>
              <a:t>Mermoz ne finance que les mobilités réalisées entre le 01/09/25 et le 31/08/26</a:t>
            </a:r>
            <a:endParaRPr kumimoji="0" lang="fr-FR" altLang="fr-FR" sz="19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Durée du stage :</a:t>
            </a:r>
            <a:b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</a:b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de 12 à 26 semaines pour les étudiants de BUT, Licence, Master, Doctorat</a:t>
            </a:r>
            <a:b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</a:b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de 4 à 26 semaines pour les étudiants apprentis du supérieur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Valable une seule fois sur tout le cursus universitaire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Condition pour les étudiants ressortissants des pays hors UE et Espace Economique européen : être domicilié en France depuis au moins deux ans au moment du départ en mobilité (pays d’accueil différent du pays de nationalité)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DROM-COM non éligibles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Entreprises et organismes privés ou publics dans tous les secteurs d’activité économique, y compris des laboratoires universitaires ; les représentations diplomatiques sous réserve d’un encadrement en langue étrangère.</a:t>
            </a:r>
            <a:endParaRPr kumimoji="0" lang="fr-FR" altLang="fr-FR" sz="19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25223301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9CC3DD00-C3B9-4BD4-9650-68C9AF8FA87D}"/>
              </a:ext>
            </a:extLst>
          </p:cNvPr>
          <p:cNvSpPr txBox="1">
            <a:spLocks/>
          </p:cNvSpPr>
          <p:nvPr/>
        </p:nvSpPr>
        <p:spPr>
          <a:xfrm>
            <a:off x="2351585" y="476673"/>
            <a:ext cx="7530646" cy="7200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 fontScale="25000" lnSpcReduction="20000"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fr-FR" altLang="fr-FR" sz="2800" b="1" i="0" u="none" strike="noStrike" kern="0" cap="all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Myriad Pro" pitchFamily="34" charset="0"/>
                <a:sym typeface="Century Gothic"/>
              </a:rPr>
            </a:br>
            <a:r>
              <a:rPr kumimoji="0" lang="fr-FR" altLang="fr-FR" sz="10000" b="0" i="0" u="none" strike="noStrike" kern="0" cap="all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entury Gothic" panose="020B0502020202020204" pitchFamily="34" charset="0"/>
                <a:sym typeface="Century Gothic"/>
              </a:rPr>
              <a:t>où déposer les dossiers de demande De bourse ? </a:t>
            </a:r>
            <a:br>
              <a:rPr kumimoji="0" lang="fr-FR" altLang="fr-FR" sz="2800" b="1" i="0" u="none" strike="noStrike" kern="0" cap="all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Myriad Pro" pitchFamily="34" charset="0"/>
                <a:sym typeface="Century Gothic"/>
              </a:rPr>
            </a:br>
            <a:br>
              <a:rPr kumimoji="0" lang="fr-FR" altLang="fr-FR" sz="2800" b="0" i="0" u="none" strike="noStrike" kern="0" cap="all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Myriad Pro" pitchFamily="34" charset="0"/>
                <a:sym typeface="Century Gothic"/>
              </a:rPr>
            </a:br>
            <a:endParaRPr kumimoji="0" lang="fr-FR" sz="2800" b="0" i="0" u="none" strike="noStrike" kern="0" cap="all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sym typeface="Century Gothic"/>
            </a:endParaRPr>
          </a:p>
        </p:txBody>
      </p:sp>
      <p:sp>
        <p:nvSpPr>
          <p:cNvPr id="4" name="Espace réservé du texte 2">
            <a:extLst>
              <a:ext uri="{FF2B5EF4-FFF2-40B4-BE49-F238E27FC236}">
                <a16:creationId xmlns:a16="http://schemas.microsoft.com/office/drawing/2014/main" id="{060C99E9-533A-4150-A3E0-67C79ADC76DE}"/>
              </a:ext>
            </a:extLst>
          </p:cNvPr>
          <p:cNvSpPr txBox="1">
            <a:spLocks/>
          </p:cNvSpPr>
          <p:nvPr/>
        </p:nvSpPr>
        <p:spPr>
          <a:xfrm>
            <a:off x="2207569" y="908720"/>
            <a:ext cx="7520941" cy="49685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1pPr>
            <a:lvl2pPr marL="173736" marR="0" indent="-173736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2pPr>
            <a:lvl3pPr marL="402336" marR="0" indent="-164591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3pPr>
            <a:lvl4pPr marL="630936" marR="0" indent="-164591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4pPr>
            <a:lvl5pPr marL="859536" marR="0" indent="-173736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5pPr>
            <a:lvl6pPr marL="1122099" marR="0" indent="-19855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6pPr>
            <a:lvl7pPr marL="1376825" marR="0" indent="-18810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7pPr>
            <a:lvl8pPr marL="1605425" marR="0" indent="-18810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8pPr>
            <a:lvl9pPr marL="1815737" marR="0" indent="-18810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9pPr>
          </a:lstStyle>
          <a:p>
            <a:pPr marL="342900" marR="0" lvl="0" indent="-342900" algn="ctr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2100" b="1" i="0" u="sng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100" b="1" i="0" u="sng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Pour tous les sites</a:t>
            </a:r>
            <a:endParaRPr kumimoji="0" lang="fr-FR" altLang="fr-FR" sz="21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21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1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Envoi uniquement par e-mail à l’adresse :</a:t>
            </a:r>
          </a:p>
          <a:p>
            <a:pPr marL="342900" marR="0" lvl="0" indent="-3429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24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boursestage.inter@univ-littoral.fr</a:t>
            </a:r>
            <a:endParaRPr kumimoji="0" lang="fr-FR" altLang="fr-FR" sz="24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21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1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N’envoyez que des dossiers </a:t>
            </a:r>
            <a:r>
              <a:rPr kumimoji="0" lang="fr-FR" altLang="fr-FR" sz="2100" b="1" i="0" u="sng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complets et signés, au format PDF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21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6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39632547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3A2A25-038C-4BD6-91A9-84F6CCDA2CEA}"/>
              </a:ext>
            </a:extLst>
          </p:cNvPr>
          <p:cNvSpPr txBox="1">
            <a:spLocks/>
          </p:cNvSpPr>
          <p:nvPr/>
        </p:nvSpPr>
        <p:spPr>
          <a:xfrm>
            <a:off x="2351584" y="404665"/>
            <a:ext cx="4680520" cy="7200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 fontScale="82500" lnSpcReduction="20000"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3000" b="0" i="0" u="none" strike="noStrike" kern="0" cap="all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entury Gothic" panose="020B0502020202020204" pitchFamily="34" charset="0"/>
                <a:sym typeface="Century Gothic"/>
              </a:rPr>
              <a:t>LES ASPECTS PRATIQUES</a:t>
            </a:r>
            <a:br>
              <a:rPr kumimoji="0" lang="fr-FR" altLang="fr-FR" sz="2800" b="0" i="0" u="none" strike="noStrike" kern="0" cap="all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entury Gothic" panose="020B0502020202020204" pitchFamily="34" charset="0"/>
                <a:sym typeface="Century Gothic"/>
              </a:rPr>
            </a:br>
            <a:endParaRPr kumimoji="0" lang="fr-FR" sz="2800" b="0" i="0" u="none" strike="noStrike" kern="0" cap="all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entury Gothic" panose="020B0502020202020204" pitchFamily="34" charset="0"/>
              <a:sym typeface="Century Gothic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6F6C60B-117D-442C-B4B6-683B96C85536}"/>
              </a:ext>
            </a:extLst>
          </p:cNvPr>
          <p:cNvSpPr txBox="1">
            <a:spLocks/>
          </p:cNvSpPr>
          <p:nvPr/>
        </p:nvSpPr>
        <p:spPr>
          <a:xfrm>
            <a:off x="2351584" y="908720"/>
            <a:ext cx="7776864" cy="47766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 lnSpcReduction="10000"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1pPr>
            <a:lvl2pPr marL="173736" marR="0" indent="-173736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2pPr>
            <a:lvl3pPr marL="402336" marR="0" indent="-164591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3pPr>
            <a:lvl4pPr marL="630936" marR="0" indent="-164591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4pPr>
            <a:lvl5pPr marL="859536" marR="0" indent="-173736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5pPr>
            <a:lvl6pPr marL="1122099" marR="0" indent="-19855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6pPr>
            <a:lvl7pPr marL="1376825" marR="0" indent="-18810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7pPr>
            <a:lvl8pPr marL="1605425" marR="0" indent="-18810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8pPr>
            <a:lvl9pPr marL="1815737" marR="0" indent="-18810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9pPr>
          </a:lstStyle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S’inscrire sur Ariane : </a:t>
            </a:r>
            <a:r>
              <a:rPr kumimoji="0" lang="fr-FR" alt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https://pastel.diplomatie.gouv.fr/fildariane/dyn/public/login.html</a:t>
            </a:r>
            <a:endParaRPr kumimoji="0" lang="fr-FR" altLang="fr-FR" sz="16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L’établissement d’accueil peut vous proposer un logement ou vous aider à le trouver (à la charge de l’étudiant). Attention : pas d’aides au logement à l’étranger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Vérifier la date de validité du passeport/CNI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Vérifier les vaccins obligatoires dans certains pays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Pas de photographies, ni de capture d’écran de téléphone pour les documents envoyés 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Informer la DRI en cas de changements (dates de stage, lieu de stage, compte en banque, adresse e-mail…)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N’oubliez pas les documents justificatifs au retour !</a:t>
            </a:r>
          </a:p>
          <a:p>
            <a:pPr lvl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kumimoji="0" lang="fr-FR" alt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Guide des stages du MESRE  : </a:t>
            </a:r>
            <a:b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</a:br>
            <a:r>
              <a:rPr lang="fr-FR" dirty="0">
                <a:solidFill>
                  <a:srgbClr val="003399"/>
                </a:solidFill>
                <a:latin typeface="Palatino Linotype"/>
                <a:hlinkClick r:id="rId3"/>
              </a:rPr>
              <a:t>https://www.enseignementsup-recherche.gouv.fr/fr/guide-des-stages-etudiants-informations-pratiques-46518</a:t>
            </a:r>
            <a:r>
              <a:rPr lang="fr-FR" dirty="0">
                <a:solidFill>
                  <a:srgbClr val="003399"/>
                </a:solidFill>
                <a:latin typeface="Palatino Linotype"/>
              </a:rPr>
              <a:t> </a:t>
            </a:r>
            <a:endParaRPr kumimoji="0" lang="fr-FR" altLang="fr-FR" sz="18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 b="0"/>
            </a:pPr>
            <a:endParaRPr kumimoji="0" lang="fr-FR" sz="16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42251945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7F24B7-4F63-43C3-9F3F-0CC72546DD6E}"/>
              </a:ext>
            </a:extLst>
          </p:cNvPr>
          <p:cNvSpPr txBox="1">
            <a:spLocks/>
          </p:cNvSpPr>
          <p:nvPr/>
        </p:nvSpPr>
        <p:spPr>
          <a:xfrm>
            <a:off x="2351584" y="404665"/>
            <a:ext cx="7848872" cy="792087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algn="just" hangingPunct="1">
              <a:spcBef>
                <a:spcPct val="0"/>
              </a:spcBef>
            </a:pPr>
            <a:r>
              <a:rPr lang="fr-FR" altLang="fr-FR" sz="2500" dirty="0">
                <a:solidFill>
                  <a:srgbClr val="003399"/>
                </a:solidFill>
                <a:latin typeface="Century Gothic" panose="020B0502020202020204" pitchFamily="34" charset="0"/>
              </a:rPr>
              <a:t>Quelques conseils pour profiter au mieux de la mobilité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8E9996-B776-4869-A7DD-F4574D6554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3685" y="1340768"/>
            <a:ext cx="8504238" cy="404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Wingdings 2" pitchFamily="18" charset="2"/>
              </a:rPr>
              <a:t>Prévoir des vêtements adaptés aux températures du pays d’accueil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Wingdings 2" pitchFamily="18" charset="2"/>
              </a:rPr>
              <a:t>Prévoir un budget suffisant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Wingdings 2" pitchFamily="18" charset="2"/>
              </a:rPr>
              <a:t>Etre actif : ne pas attendre les informations ou que l’on vienne vous chercher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</a:rPr>
              <a:t>N’hésitez pas à nous contacter </a:t>
            </a:r>
            <a:r>
              <a:rPr kumimoji="0" lang="fr-FR" altLang="fr-FR" sz="1900" b="1" i="0" u="sng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</a:rPr>
              <a:t>directement</a:t>
            </a: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</a:rPr>
              <a:t> (par email de préférence)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</a:rPr>
              <a:t>Conserver une copie de vos documents d’identité et de votre dossier de mobilité avec vous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</a:rPr>
              <a:t>Ne pas oublier les démarches propres à votre retour en France (CROUS, logement, inscription dans le cursus de l’année suivante…)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fr-FR" altLang="fr-FR" sz="26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4813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9F118D9-64B1-483E-B8EC-653D282A33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3393" y="908720"/>
            <a:ext cx="8504238" cy="28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</a:rPr>
              <a:t>DIRECTION DES RELATIONS INTERNATIONALES</a:t>
            </a:r>
          </a:p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fr-FR" altLang="fr-FR" sz="19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</a:endParaRPr>
          </a:p>
          <a:p>
            <a:pPr marL="457200" marR="0" lvl="0" indent="-45720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fr-FR" altLang="fr-FR" sz="19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</a:endParaRPr>
          </a:p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boursestage.inter@univ-littoral.fr</a:t>
            </a:r>
            <a:endParaRPr kumimoji="0" lang="fr-FR" altLang="fr-FR" sz="19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</a:endParaRPr>
          </a:p>
          <a:p>
            <a:pPr marL="457200" marR="0" lvl="0" indent="-45720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fr-FR" altLang="fr-FR" sz="19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</a:endParaRPr>
          </a:p>
          <a:p>
            <a:pPr marL="457200" marR="0" lvl="0" indent="-45720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fr-FR" altLang="fr-FR" sz="19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</a:endParaRPr>
          </a:p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www.univ-littoral.fr/international</a:t>
            </a:r>
            <a:endParaRPr kumimoji="0" lang="fr-FR" altLang="fr-FR" sz="19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</a:endParaRPr>
          </a:p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fr-FR" altLang="fr-FR" sz="20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Palatino Linotype"/>
            </a:endParaRPr>
          </a:p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fr-FR" altLang="fr-FR" sz="20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alibri" pitchFamily="34" charset="0"/>
            </a:endParaRPr>
          </a:p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fr-FR" altLang="fr-FR" sz="26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 pitchFamily="34" charset="0"/>
            </a:endParaRPr>
          </a:p>
        </p:txBody>
      </p:sp>
      <p:pic>
        <p:nvPicPr>
          <p:cNvPr id="3" name="Picture 2" descr="C:\Users\pihen\AppData\Local\Microsoft\Windows\Temporary Internet Files\Content.IE5\I4JH89NM\internet-42584_640[1].png">
            <a:extLst>
              <a:ext uri="{FF2B5EF4-FFF2-40B4-BE49-F238E27FC236}">
                <a16:creationId xmlns:a16="http://schemas.microsoft.com/office/drawing/2014/main" id="{AF6C1857-8C97-4FEE-B091-7400B34A30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839" y="3817939"/>
            <a:ext cx="1806575" cy="182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4639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2B99560-C431-495A-AE1B-278CA6604C74}"/>
              </a:ext>
            </a:extLst>
          </p:cNvPr>
          <p:cNvSpPr txBox="1">
            <a:spLocks/>
          </p:cNvSpPr>
          <p:nvPr/>
        </p:nvSpPr>
        <p:spPr>
          <a:xfrm>
            <a:off x="2351584" y="332656"/>
            <a:ext cx="5813015" cy="52300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1pPr>
            <a:lvl2pPr marL="173736" marR="0" indent="-173736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2pPr>
            <a:lvl3pPr marL="402336" marR="0" indent="-164591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3pPr>
            <a:lvl4pPr marL="630936" marR="0" indent="-164591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4pPr>
            <a:lvl5pPr marL="859536" marR="0" indent="-173736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5pPr>
            <a:lvl6pPr marL="1122099" marR="0" indent="-19855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6pPr>
            <a:lvl7pPr marL="1376825" marR="0" indent="-18810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7pPr>
            <a:lvl8pPr marL="1605425" marR="0" indent="-18810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8pPr>
            <a:lvl9pPr marL="1815737" marR="0" indent="-18810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80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2200" b="1" i="0" u="none" strike="noStrike" kern="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Palatino Linotype"/>
                <a:sym typeface="Palatino Linotype"/>
              </a:rPr>
              <a:t> </a:t>
            </a:r>
            <a:r>
              <a:rPr kumimoji="0" lang="fr-FR" altLang="fr-FR" sz="2200" b="1" i="0" u="none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Pourquoi faire son stage à l’étranger ?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80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2200" b="1" i="0" u="none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 Trouver son stage 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80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2200" b="1" i="0" u="none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 Où faire son stage ?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80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2200" b="1" i="0" u="none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 Les conventions de stage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80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2200" b="1" i="0" u="none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 La sécurité sociale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80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2200" b="1" i="0" u="none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 Ai-je besoin d’un visa ?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80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2200" b="1" i="0" u="none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Les aides financières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80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2200" b="1" i="0" u="none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Les aspects pratiques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80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2400" b="1" i="0" u="none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Conseils</a:t>
            </a:r>
          </a:p>
        </p:txBody>
      </p:sp>
    </p:spTree>
    <p:extLst>
      <p:ext uri="{BB962C8B-B14F-4D97-AF65-F5344CB8AC3E}">
        <p14:creationId xmlns:p14="http://schemas.microsoft.com/office/powerpoint/2010/main" val="3799156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952BD5-01A1-4A01-AD15-951530D97EE5}"/>
              </a:ext>
            </a:extLst>
          </p:cNvPr>
          <p:cNvSpPr txBox="1">
            <a:spLocks/>
          </p:cNvSpPr>
          <p:nvPr/>
        </p:nvSpPr>
        <p:spPr>
          <a:xfrm>
            <a:off x="2346959" y="365760"/>
            <a:ext cx="7520942" cy="548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 fontScale="97500"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hangingPunct="1"/>
            <a:r>
              <a:rPr lang="fr-FR" b="1" dirty="0">
                <a:solidFill>
                  <a:srgbClr val="003399"/>
                </a:solidFill>
                <a:latin typeface="Century Gothic" panose="020B0502020202020204" pitchFamily="34" charset="0"/>
              </a:rPr>
              <a:t>Pourquoi faire son stage à l’étranger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895C2A-FE68-47C9-8E6F-F0571D03C112}"/>
              </a:ext>
            </a:extLst>
          </p:cNvPr>
          <p:cNvSpPr txBox="1">
            <a:spLocks/>
          </p:cNvSpPr>
          <p:nvPr/>
        </p:nvSpPr>
        <p:spPr bwMode="auto">
          <a:xfrm>
            <a:off x="2346326" y="1100138"/>
            <a:ext cx="7521575" cy="4345086"/>
          </a:xfrm>
          <a:prstGeom prst="rect">
            <a:avLst/>
          </a:prstGeom>
          <a:noFill/>
          <a:ln w="12700">
            <a:noFill/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19" rIns="45719">
            <a:normAutofit fontScale="92500" lnSpcReduction="20000"/>
          </a:bodyPr>
          <a:lstStyle>
            <a:lvl1pPr marL="342900" marR="0" indent="-342900" algn="l" defTabSz="914400" rtl="0" eaLnBrk="0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3200" b="1" i="0" u="none" strike="noStrike" cap="none" spc="0" baseline="0">
                <a:solidFill>
                  <a:schemeClr val="tx1"/>
                </a:solidFill>
                <a:uFillTx/>
                <a:latin typeface="Calibri" pitchFamily="34" charset="0"/>
                <a:ea typeface="+mj-ea"/>
                <a:cs typeface="+mj-cs"/>
                <a:sym typeface="Palatino Linotype"/>
              </a:defRPr>
            </a:lvl1pPr>
            <a:lvl2pPr marL="742950" marR="0" indent="-285750" algn="l" defTabSz="914400" rtl="0" eaLnBrk="0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 charset="0"/>
              <a:buChar char="–"/>
              <a:tabLst/>
              <a:defRPr sz="2800" b="1" i="0" u="none" strike="noStrike" cap="none" spc="0" baseline="0">
                <a:solidFill>
                  <a:schemeClr val="tx1"/>
                </a:solidFill>
                <a:uFillTx/>
                <a:latin typeface="Calibri" pitchFamily="34" charset="0"/>
                <a:ea typeface="+mj-ea"/>
                <a:cs typeface="+mj-cs"/>
                <a:sym typeface="Palatino Linotype"/>
              </a:defRPr>
            </a:lvl2pPr>
            <a:lvl3pPr marL="1143000" marR="0" indent="-228600" algn="l" defTabSz="914400" rtl="0" eaLnBrk="0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 charset="0"/>
              <a:buChar char="•"/>
              <a:tabLst/>
              <a:defRPr sz="2400" b="1" i="0" u="none" strike="noStrike" cap="none" spc="0" baseline="0">
                <a:solidFill>
                  <a:schemeClr val="tx1"/>
                </a:solidFill>
                <a:uFillTx/>
                <a:latin typeface="Calibri" pitchFamily="34" charset="0"/>
                <a:ea typeface="+mj-ea"/>
                <a:cs typeface="+mj-cs"/>
                <a:sym typeface="Palatino Linotype"/>
              </a:defRPr>
            </a:lvl3pPr>
            <a:lvl4pPr marL="1600200" marR="0" indent="-228600" algn="l" defTabSz="914400" rtl="0" eaLnBrk="0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 charset="0"/>
              <a:buChar char="–"/>
              <a:tabLst/>
              <a:defRPr sz="2000" b="1" i="0" u="none" strike="noStrike" cap="none" spc="0" baseline="0">
                <a:solidFill>
                  <a:schemeClr val="tx1"/>
                </a:solidFill>
                <a:uFillTx/>
                <a:latin typeface="Calibri" pitchFamily="34" charset="0"/>
                <a:ea typeface="+mj-ea"/>
                <a:cs typeface="+mj-cs"/>
                <a:sym typeface="Palatino Linotype"/>
              </a:defRPr>
            </a:lvl4pPr>
            <a:lvl5pPr marL="2057400" marR="0" indent="-228600" algn="l" defTabSz="914400" rtl="0" eaLnBrk="0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 charset="0"/>
              <a:buChar char="»"/>
              <a:tabLst/>
              <a:defRPr sz="2000" b="1" i="0" u="none" strike="noStrike" cap="none" spc="0" baseline="0">
                <a:solidFill>
                  <a:schemeClr val="tx1"/>
                </a:solidFill>
                <a:uFillTx/>
                <a:latin typeface="Calibri" pitchFamily="34" charset="0"/>
                <a:ea typeface="+mj-ea"/>
                <a:cs typeface="+mj-cs"/>
                <a:sym typeface="Palatino Linotype"/>
              </a:defRPr>
            </a:lvl5pPr>
            <a:lvl6pPr marL="2514600" marR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Arial" charset="0"/>
              <a:buChar char="»"/>
              <a:tabLst/>
              <a:defRPr sz="2000" b="1" i="0" u="none" strike="noStrike" cap="none" spc="0" baseline="0">
                <a:solidFill>
                  <a:schemeClr val="tx1"/>
                </a:solidFill>
                <a:uFillTx/>
                <a:latin typeface="Calibri" pitchFamily="34" charset="0"/>
                <a:ea typeface="+mj-ea"/>
                <a:cs typeface="+mj-cs"/>
                <a:sym typeface="Palatino Linotype"/>
              </a:defRPr>
            </a:lvl6pPr>
            <a:lvl7pPr marL="2971800" marR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Arial" charset="0"/>
              <a:buChar char="»"/>
              <a:tabLst/>
              <a:defRPr sz="2000" b="1" i="0" u="none" strike="noStrike" cap="none" spc="0" baseline="0">
                <a:solidFill>
                  <a:schemeClr val="tx1"/>
                </a:solidFill>
                <a:uFillTx/>
                <a:latin typeface="Calibri" pitchFamily="34" charset="0"/>
                <a:ea typeface="+mj-ea"/>
                <a:cs typeface="+mj-cs"/>
                <a:sym typeface="Palatino Linotype"/>
              </a:defRPr>
            </a:lvl7pPr>
            <a:lvl8pPr marL="3429000" marR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Arial" charset="0"/>
              <a:buChar char="»"/>
              <a:tabLst/>
              <a:defRPr sz="2000" b="1" i="0" u="none" strike="noStrike" cap="none" spc="0" baseline="0">
                <a:solidFill>
                  <a:schemeClr val="tx1"/>
                </a:solidFill>
                <a:uFillTx/>
                <a:latin typeface="Calibri" pitchFamily="34" charset="0"/>
                <a:ea typeface="+mj-ea"/>
                <a:cs typeface="+mj-cs"/>
                <a:sym typeface="Palatino Linotype"/>
              </a:defRPr>
            </a:lvl8pPr>
            <a:lvl9pPr marL="3886200" marR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Arial" charset="0"/>
              <a:buChar char="»"/>
              <a:tabLst/>
              <a:defRPr sz="2000" b="1" i="0" u="none" strike="noStrike" cap="none" spc="0" baseline="0">
                <a:solidFill>
                  <a:schemeClr val="tx1"/>
                </a:solidFill>
                <a:uFillTx/>
                <a:latin typeface="Calibri" pitchFamily="34" charset="0"/>
                <a:ea typeface="+mj-ea"/>
                <a:cs typeface="+mj-cs"/>
                <a:sym typeface="Palatino Linotype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fr-FR" altLang="fr-FR" sz="2400" b="1" i="0" u="sng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Objectifs</a:t>
            </a:r>
            <a:r>
              <a:rPr kumimoji="0" lang="fr-FR" altLang="fr-FR" sz="2400" b="1" i="0" u="none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 :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altLang="fr-FR" sz="2400" b="0" i="0" u="none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Approfondir son niveau dans une langue étrangère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altLang="fr-FR" sz="2400" b="0" i="0" u="none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Découvrir une autre organisation du travail, une nouvelle culture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fr-FR" altLang="fr-FR" sz="2400" b="1" i="0" u="none" strike="noStrike" kern="0" cap="none" spc="0" normalizeH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fr-FR" altLang="fr-FR" sz="2400" b="1" i="0" u="sng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Exigences</a:t>
            </a:r>
            <a:r>
              <a:rPr kumimoji="0" lang="fr-FR" altLang="fr-FR" sz="2400" b="1" i="0" u="none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 :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altLang="fr-FR" sz="2400" b="0" i="0" u="none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Motivation et implication personnelle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altLang="fr-FR" sz="2400" b="0" i="0" u="none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Investissement financier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fr-FR" altLang="fr-FR" sz="2400" b="1" i="0" u="none" strike="noStrike" kern="0" cap="none" spc="0" normalizeH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fr-FR" altLang="fr-FR" sz="2400" b="1" i="0" u="sng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Retombées</a:t>
            </a:r>
            <a:r>
              <a:rPr kumimoji="0" lang="fr-FR" altLang="fr-FR" sz="2400" b="1" i="0" u="none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 :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altLang="fr-FR" sz="2400" b="0" i="0" u="none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Entrée et évolution dans le monde professionnel facilitées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altLang="fr-FR" sz="2400" b="0" i="0" u="none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Temps moyen d’accès au premier emploi : 2,9 mois contre 4,6 mois pour les étudiants n’ayant effectué aucun séjour à l’étranger</a:t>
            </a:r>
          </a:p>
        </p:txBody>
      </p:sp>
    </p:spTree>
    <p:extLst>
      <p:ext uri="{BB962C8B-B14F-4D97-AF65-F5344CB8AC3E}">
        <p14:creationId xmlns:p14="http://schemas.microsoft.com/office/powerpoint/2010/main" val="3111561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9C1C4C0D-FF12-45A0-84AE-4F0643F6E2C0}"/>
              </a:ext>
            </a:extLst>
          </p:cNvPr>
          <p:cNvSpPr txBox="1">
            <a:spLocks/>
          </p:cNvSpPr>
          <p:nvPr/>
        </p:nvSpPr>
        <p:spPr>
          <a:xfrm>
            <a:off x="2366557" y="1628800"/>
            <a:ext cx="7848872" cy="37444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 fontScale="85000" lnSpcReduction="20000"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1pPr>
            <a:lvl2pPr marL="173736" marR="0" indent="-173736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2pPr>
            <a:lvl3pPr marL="402336" marR="0" indent="-164591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3pPr>
            <a:lvl4pPr marL="630936" marR="0" indent="-164591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4pPr>
            <a:lvl5pPr marL="859536" marR="0" indent="-173736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5pPr>
            <a:lvl6pPr marL="1122099" marR="0" indent="-19855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6pPr>
            <a:lvl7pPr marL="1376825" marR="0" indent="-18810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7pPr>
            <a:lvl8pPr marL="1605425" marR="0" indent="-18810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8pPr>
            <a:lvl9pPr marL="1815737" marR="0" indent="-18810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100% se sentent davantage capables de prendre des décisions</a:t>
            </a:r>
          </a:p>
          <a:p>
            <a:pPr lvl="0" hangingPunct="1">
              <a:spcBef>
                <a:spcPct val="0"/>
              </a:spcBef>
              <a:spcAft>
                <a:spcPts val="1200"/>
              </a:spcAft>
              <a:defRPr/>
            </a:pPr>
            <a:r>
              <a:rPr lang="fr-FR" altLang="fr-FR" b="0" dirty="0">
                <a:solidFill>
                  <a:srgbClr val="003399"/>
                </a:solidFill>
                <a:latin typeface="Palatino Linotype"/>
              </a:rPr>
              <a:t>100% savent mieux trouver des solutions dans des contextes difficiles ou stimulants</a:t>
            </a:r>
          </a:p>
          <a:p>
            <a:pPr lvl="0" hangingPunct="1">
              <a:spcBef>
                <a:spcPct val="0"/>
              </a:spcBef>
              <a:spcAft>
                <a:spcPts val="1200"/>
              </a:spcAft>
              <a:defRPr/>
            </a:pPr>
            <a:r>
              <a:rPr lang="fr-FR" altLang="fr-FR" b="0" dirty="0">
                <a:solidFill>
                  <a:srgbClr val="003399"/>
                </a:solidFill>
                <a:latin typeface="Palatino Linotype"/>
              </a:rPr>
              <a:t>100% ont gagné en ouverture d’esprit et sont intéressés par les nouveaux défis à relever</a:t>
            </a:r>
          </a:p>
          <a:p>
            <a:pPr lvl="0" hangingPunct="1">
              <a:spcBef>
                <a:spcPct val="0"/>
              </a:spcBef>
              <a:spcAft>
                <a:spcPts val="1200"/>
              </a:spcAft>
              <a:defRPr/>
            </a:pPr>
            <a:r>
              <a:rPr lang="fr-FR" altLang="fr-FR" b="0" dirty="0">
                <a:solidFill>
                  <a:srgbClr val="003399"/>
                </a:solidFill>
                <a:latin typeface="Palatino Linotype"/>
              </a:rPr>
              <a:t>100% sont davantage capables de penser et d’analyser des informations de façon critique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88,89% savent mieux planifier et organiser les tâches et les activités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fr-FR" altLang="fr-FR" b="0" dirty="0">
                <a:solidFill>
                  <a:srgbClr val="003399"/>
                </a:solidFill>
                <a:latin typeface="Palatino Linotype"/>
              </a:rPr>
              <a:t>88</a:t>
            </a:r>
            <a:r>
              <a:rPr kumimoji="0" lang="fr-FR" altLang="fr-FR" sz="1600" b="0" i="0" u="none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,89% ont amélioré leurs compétences dans leur domaine spécifique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88,89% savent mieux coopérer en équipe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88,89% savent mieux planifier et apprendre de façon indépendante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88,89% savent mieux appréhender les valeurs des cultures différentes</a:t>
            </a:r>
          </a:p>
          <a:p>
            <a:pPr hangingPunct="1">
              <a:spcBef>
                <a:spcPct val="0"/>
              </a:spcBef>
              <a:spcAft>
                <a:spcPts val="1200"/>
              </a:spcAft>
              <a:defRPr/>
            </a:pPr>
            <a:r>
              <a:rPr lang="fr-FR" altLang="fr-FR" b="0" dirty="0">
                <a:solidFill>
                  <a:srgbClr val="003399"/>
                </a:solidFill>
                <a:latin typeface="Palatino Linotype"/>
              </a:rPr>
              <a:t>77,78% se sentent davantage capables de s’adapter et d’agir dans des situations nouvelles</a:t>
            </a:r>
          </a:p>
          <a:p>
            <a:pPr hangingPunct="1">
              <a:spcBef>
                <a:spcPct val="0"/>
              </a:spcBef>
              <a:spcAft>
                <a:spcPts val="1200"/>
              </a:spcAft>
              <a:defRPr/>
            </a:pPr>
            <a:r>
              <a:rPr lang="fr-FR" altLang="fr-FR" b="0" dirty="0">
                <a:solidFill>
                  <a:srgbClr val="003399"/>
                </a:solidFill>
                <a:latin typeface="Palatino Linotype"/>
              </a:rPr>
              <a:t>77,78% sont plus confiants et convaincus de leurs capacités</a:t>
            </a:r>
            <a:endParaRPr kumimoji="0" lang="fr-FR" altLang="fr-FR" sz="1600" b="1" i="0" u="none" strike="noStrike" kern="0" cap="none" spc="0" normalizeH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600" b="1" i="0" u="none" strike="noStrike" kern="0" cap="none" spc="0" normalizeH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 b="0"/>
            </a:pPr>
            <a:endParaRPr kumimoji="0" lang="fr-FR" sz="1600" b="0" i="0" u="none" strike="noStrike" kern="0" cap="none" spc="0" normalizeH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A7DCAE16-40BA-4867-82E3-E4DFD2EDCE4C}"/>
              </a:ext>
            </a:extLst>
          </p:cNvPr>
          <p:cNvSpPr txBox="1">
            <a:spLocks/>
          </p:cNvSpPr>
          <p:nvPr/>
        </p:nvSpPr>
        <p:spPr>
          <a:xfrm>
            <a:off x="2371533" y="548681"/>
            <a:ext cx="7520942" cy="9361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 fontScale="45000" lnSpcReduction="20000"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4400" b="1" i="0" u="none" strike="noStrike" kern="0" cap="all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entury Gothic"/>
                <a:sym typeface="Century Gothic"/>
              </a:rPr>
              <a:t>Pourcentage des étudiants de l’ULCO partis en mobilité stage à l’étranger (données Erasmus+) en 2020/22 ayant déclaré s’être perfectionnés :</a:t>
            </a:r>
            <a:r>
              <a:rPr kumimoji="0" lang="fr-FR" altLang="fr-FR" sz="4400" b="0" i="0" u="none" strike="noStrike" kern="0" cap="all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entury Gothic"/>
                <a:sym typeface="Century Gothic"/>
              </a:rPr>
              <a:t> </a:t>
            </a:r>
            <a:endParaRPr kumimoji="0" lang="fr-FR" sz="2800" b="0" i="0" u="none" strike="noStrike" kern="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230429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57C55C-7734-46FE-B04D-66B64542FF18}"/>
              </a:ext>
            </a:extLst>
          </p:cNvPr>
          <p:cNvSpPr txBox="1">
            <a:spLocks/>
          </p:cNvSpPr>
          <p:nvPr/>
        </p:nvSpPr>
        <p:spPr>
          <a:xfrm>
            <a:off x="2346959" y="365760"/>
            <a:ext cx="7520942" cy="7589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 fontScale="97500"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800" b="1" i="0" u="none" strike="noStrike" kern="0" cap="all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entury Gothic" panose="020B0502020202020204" pitchFamily="34" charset="0"/>
                <a:sym typeface="Century Gothic"/>
              </a:rPr>
              <a:t>Trouver son stage à l’étranger</a:t>
            </a:r>
            <a:endParaRPr kumimoji="0" lang="fr-FR" sz="2800" b="0" i="0" u="none" strike="noStrike" kern="0" cap="all" spc="0" normalizeH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entury Gothic"/>
              <a:sym typeface="Century Gothic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2D9C57F-BBFA-4BF4-8BE0-20A41B6F4BB6}"/>
              </a:ext>
            </a:extLst>
          </p:cNvPr>
          <p:cNvSpPr txBox="1">
            <a:spLocks/>
          </p:cNvSpPr>
          <p:nvPr/>
        </p:nvSpPr>
        <p:spPr>
          <a:xfrm>
            <a:off x="2346958" y="1124744"/>
            <a:ext cx="9221650" cy="44644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 fontScale="25000" lnSpcReduction="20000"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1pPr>
            <a:lvl2pPr marL="173736" marR="0" indent="-173736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2pPr>
            <a:lvl3pPr marL="402336" marR="0" indent="-164591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3pPr>
            <a:lvl4pPr marL="630936" marR="0" indent="-164591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4pPr>
            <a:lvl5pPr marL="859536" marR="0" indent="-173736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5pPr>
            <a:lvl6pPr marL="1122099" marR="0" indent="-19855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6pPr>
            <a:lvl7pPr marL="1376825" marR="0" indent="-18810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7pPr>
            <a:lvl8pPr marL="1605425" marR="0" indent="-18810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8pPr>
            <a:lvl9pPr marL="1815737" marR="0" indent="-18810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9pPr>
          </a:lstStyle>
          <a:p>
            <a:pPr marL="173736" marR="0" lvl="1" indent="-173736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6400" b="0" i="0" u="none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Secrétariat de la formation </a:t>
            </a:r>
          </a:p>
          <a:p>
            <a:pPr marL="402336" marR="0" lvl="2" indent="-164591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00000"/>
              <a:buFontTx/>
              <a:buChar char="▪"/>
              <a:tabLst/>
              <a:defRPr/>
            </a:pPr>
            <a:r>
              <a:rPr kumimoji="0" lang="fr-FR" sz="6400" b="0" i="0" u="none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Annuaire des anciens</a:t>
            </a:r>
          </a:p>
          <a:p>
            <a:pPr marL="179388" marR="0" lvl="2" indent="-179388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6400" b="0" i="0" u="none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Offres de stage reçues par le Bureau Insertion Professionnelle ULCO (</a:t>
            </a:r>
            <a:r>
              <a:rPr kumimoji="0" lang="fr-FR" sz="6400" b="0" i="0" u="none" strike="noStrike" kern="0" cap="none" spc="0" normalizeH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Jobteaser</a:t>
            </a:r>
            <a:r>
              <a:rPr kumimoji="0" lang="fr-FR" sz="6400" b="0" i="0" u="none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 – </a:t>
            </a:r>
            <a:r>
              <a:rPr kumimoji="0" lang="fr-FR" sz="6400" b="0" i="0" u="none" strike="noStrike" kern="0" cap="none" spc="0" normalizeH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Career</a:t>
            </a:r>
            <a:r>
              <a:rPr kumimoji="0" lang="fr-FR" sz="6400" b="0" i="0" u="none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 Center) (lien depuis l’onglet Formation / Orientation-</a:t>
            </a:r>
            <a:r>
              <a:rPr kumimoji="0" lang="fr-FR" sz="6400" b="0" i="0" u="none" strike="noStrike" kern="0" cap="none" spc="0" normalizeH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InsertionPro</a:t>
            </a:r>
            <a:r>
              <a:rPr kumimoji="0" lang="fr-FR" sz="6400" b="0" i="0" u="none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-Stages sur la page de l’ULCO)</a:t>
            </a:r>
          </a:p>
          <a:p>
            <a:pPr marL="173736" marR="0" lvl="1" indent="-173736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6400" b="0" i="0" u="none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  <a:hlinkClick r:id="rId2"/>
              </a:rPr>
              <a:t>https://www.diplomatie.gouv.fr/fr/emplois-stages-concours/stagiaires-etudiants</a:t>
            </a:r>
            <a:r>
              <a:rPr kumimoji="0" lang="fr-FR" sz="6400" b="0" i="0" u="none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 pour un stage dans une administration du Ministère de l’Europe et des Affaires Etrangères</a:t>
            </a:r>
          </a:p>
          <a:p>
            <a:pPr marL="173736" marR="0" lvl="1" indent="-173736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6400" b="0" i="0" u="none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  <a:hlinkClick r:id="rId3"/>
              </a:rPr>
              <a:t>https://erasmusintern.org</a:t>
            </a:r>
            <a:r>
              <a:rPr kumimoji="0" lang="fr-FR" sz="6400" b="0" i="0" u="none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 par le biais de l’ESN</a:t>
            </a:r>
          </a:p>
          <a:p>
            <a:pPr marL="173736" marR="0" lvl="1" indent="-173736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6400" b="0" i="0" u="none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  <a:hlinkClick r:id="rId4"/>
              </a:rPr>
              <a:t>www.euroguidance-france.org</a:t>
            </a:r>
            <a:r>
              <a:rPr kumimoji="0" lang="fr-FR" sz="6400" b="0" i="0" u="none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 (liens et conseils)</a:t>
            </a:r>
          </a:p>
          <a:p>
            <a:pPr marL="173736" marR="0" lvl="1" indent="-173736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6400" b="0" i="0" u="none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  <a:hlinkClick r:id="rId5"/>
              </a:rPr>
              <a:t>https://epso.europa.eu</a:t>
            </a:r>
            <a:r>
              <a:rPr kumimoji="0" lang="fr-FR" sz="6400" b="0" i="0" u="none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 pour faire un stage dans une institution européenne</a:t>
            </a:r>
          </a:p>
          <a:p>
            <a:pPr lvl="1" algn="just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6400" b="0" dirty="0">
                <a:solidFill>
                  <a:srgbClr val="003399"/>
                </a:solidFill>
                <a:latin typeface="Palatino Linotype"/>
                <a:hlinkClick r:id="rId6"/>
              </a:rPr>
              <a:t>https://traineeships.ec.europa.eu/index_fr </a:t>
            </a:r>
            <a:r>
              <a:rPr lang="fr-FR" sz="6400" b="0" dirty="0">
                <a:solidFill>
                  <a:srgbClr val="003399"/>
                </a:solidFill>
                <a:latin typeface="Palatino Linotype"/>
              </a:rPr>
              <a:t>proposé par la commission Européenne</a:t>
            </a:r>
          </a:p>
          <a:p>
            <a:pPr lvl="1" algn="just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6400" b="0" dirty="0">
                <a:solidFill>
                  <a:srgbClr val="003399"/>
                </a:solidFill>
                <a:latin typeface="Palatino Linotype"/>
                <a:hlinkClick r:id="rId7"/>
              </a:rPr>
              <a:t>https://www.stages.defense.gouv.fr/</a:t>
            </a:r>
            <a:r>
              <a:rPr lang="fr-FR" sz="6400" b="0" dirty="0">
                <a:solidFill>
                  <a:srgbClr val="003399"/>
                </a:solidFill>
                <a:latin typeface="Palatino Linotype"/>
              </a:rPr>
              <a:t> par le Ministère des Armées</a:t>
            </a:r>
          </a:p>
          <a:p>
            <a:pPr lvl="1" algn="just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6400" b="0" dirty="0">
                <a:solidFill>
                  <a:srgbClr val="003399"/>
                </a:solidFill>
                <a:latin typeface="Palatino Linotype"/>
                <a:hlinkClick r:id="rId8"/>
              </a:rPr>
              <a:t>https://careers.unesco.org/content/Programme-de-stages/?locale=fr_FR</a:t>
            </a:r>
            <a:r>
              <a:rPr lang="fr-FR" sz="6400" b="0" dirty="0">
                <a:solidFill>
                  <a:srgbClr val="003399"/>
                </a:solidFill>
                <a:latin typeface="Palatino Linotype"/>
              </a:rPr>
              <a:t> par l’UNESCO</a:t>
            </a:r>
          </a:p>
          <a:p>
            <a:pPr lvl="1" algn="just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6400" b="0" dirty="0">
                <a:solidFill>
                  <a:srgbClr val="003399"/>
                </a:solidFill>
                <a:latin typeface="Palatino Linotype"/>
                <a:hlinkClick r:id="rId9"/>
              </a:rPr>
              <a:t>https://careers.un.org/home?language=en</a:t>
            </a:r>
            <a:r>
              <a:rPr lang="fr-FR" sz="6400" b="0" dirty="0">
                <a:solidFill>
                  <a:srgbClr val="003399"/>
                </a:solidFill>
                <a:latin typeface="Palatino Linotype"/>
              </a:rPr>
              <a:t> pour un stage à l’ONU</a:t>
            </a:r>
            <a:endParaRPr kumimoji="0" lang="fr-FR" sz="6400" b="0" i="0" u="none" strike="noStrike" kern="0" cap="none" spc="0" normalizeH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0" lvl="1" indent="0" algn="just" hangingPunct="1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kumimoji="0" lang="fr-FR" sz="6400" b="0" i="0" u="none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Bien se renseigner sur les frais et les garanties quand il s’agit de sociétés privées</a:t>
            </a:r>
          </a:p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fr-FR" sz="6400" i="0" u="none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ATTENTION : la DRI ne recherche pas le stage pour vous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 b="0"/>
            </a:pPr>
            <a:endParaRPr kumimoji="0" lang="fr-FR" sz="1600" b="0" i="0" u="none" strike="noStrike" kern="0" cap="none" spc="0" normalizeH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2444935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50C3E5-7D9F-4C3E-B265-5D0171097DF4}"/>
              </a:ext>
            </a:extLst>
          </p:cNvPr>
          <p:cNvSpPr txBox="1">
            <a:spLocks/>
          </p:cNvSpPr>
          <p:nvPr/>
        </p:nvSpPr>
        <p:spPr>
          <a:xfrm>
            <a:off x="2495600" y="476672"/>
            <a:ext cx="8064896" cy="548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500" b="1" i="0" u="none" strike="noStrike" kern="0" cap="all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entury Gothic" panose="020B0502020202020204" pitchFamily="34" charset="0"/>
                <a:sym typeface="Century Gothic"/>
              </a:rPr>
              <a:t>Où faire son stage ?</a:t>
            </a:r>
            <a:endParaRPr kumimoji="0" lang="fr-FR" sz="2500" b="0" i="0" u="none" strike="noStrike" kern="0" cap="all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entury Gothic" panose="020B0502020202020204" pitchFamily="34" charset="0"/>
              <a:sym typeface="Century Gothic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1B9E92-0259-42F5-A1EA-C46C35FC0D02}"/>
              </a:ext>
            </a:extLst>
          </p:cNvPr>
          <p:cNvSpPr txBox="1">
            <a:spLocks/>
          </p:cNvSpPr>
          <p:nvPr/>
        </p:nvSpPr>
        <p:spPr>
          <a:xfrm>
            <a:off x="2482564" y="1160748"/>
            <a:ext cx="8509980" cy="45365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1pPr>
            <a:lvl2pPr marL="173736" marR="0" indent="-173736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2pPr>
            <a:lvl3pPr marL="402336" marR="0" indent="-164591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3pPr>
            <a:lvl4pPr marL="630936" marR="0" indent="-164591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4pPr>
            <a:lvl5pPr marL="859536" marR="0" indent="-173736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5pPr>
            <a:lvl6pPr marL="1122099" marR="0" indent="-19855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6pPr>
            <a:lvl7pPr marL="1376825" marR="0" indent="-18810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7pPr>
            <a:lvl8pPr marL="1605425" marR="0" indent="-18810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8pPr>
            <a:lvl9pPr marL="1815737" marR="0" indent="-18810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9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Interdiction de faire son stage dans les zones en rouge ou orange sur le site du Ministère de l’Europe et des Affaires Etrangères / Conseils aux voyageurs</a:t>
            </a:r>
            <a:r>
              <a:rPr kumimoji="0" lang="fr-FR" altLang="fr-FR" sz="1900" b="0" i="0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, </a:t>
            </a:r>
            <a:r>
              <a:rPr kumimoji="0" lang="fr-FR" altLang="fr-FR" sz="1900" b="0" i="0" u="sng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y compris pour les étudiants originaires de ces pays</a:t>
            </a:r>
            <a:r>
              <a:rPr kumimoji="0" lang="fr-FR" altLang="fr-FR" sz="19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9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9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https://www.diplomatie.gouv.fr/fr/conseils-aux-voyageurs/</a:t>
            </a:r>
            <a:endParaRPr kumimoji="0" lang="fr-FR" altLang="fr-FR" sz="19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9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9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lieu de stage + lieu d’habitation + déplacements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9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dans ces zones (rouge ou orange) </a:t>
            </a:r>
            <a:r>
              <a:rPr kumimoji="0" lang="fr-FR" altLang="fr-FR" sz="1900" b="0" i="0" u="sng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non autorisés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900" b="0" i="0" u="sng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900" b="0" i="0" u="sng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Russie / Ukraine / Israël</a:t>
            </a:r>
            <a:r>
              <a:rPr kumimoji="0" lang="fr-FR" altLang="fr-FR" sz="1900" b="0" i="0" u="sng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 / Liban / Iran</a:t>
            </a:r>
            <a:r>
              <a:rPr kumimoji="0" lang="fr-FR" altLang="fr-FR" sz="1900" b="0" i="0" u="sng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 : </a:t>
            </a:r>
            <a:r>
              <a:rPr kumimoji="0" lang="fr-FR" altLang="fr-FR" sz="19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déplacements formellement interdits actuellement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900" b="0" i="0" u="sng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</p:txBody>
      </p:sp>
      <p:sp>
        <p:nvSpPr>
          <p:cNvPr id="4" name="Flèche droite 1">
            <a:extLst>
              <a:ext uri="{FF2B5EF4-FFF2-40B4-BE49-F238E27FC236}">
                <a16:creationId xmlns:a16="http://schemas.microsoft.com/office/drawing/2014/main" id="{DC7AE976-D58F-4832-945D-84F43623C5A1}"/>
              </a:ext>
            </a:extLst>
          </p:cNvPr>
          <p:cNvSpPr/>
          <p:nvPr/>
        </p:nvSpPr>
        <p:spPr>
          <a:xfrm>
            <a:off x="2855640" y="2924944"/>
            <a:ext cx="1080120" cy="733659"/>
          </a:xfrm>
          <a:prstGeom prst="rightArrow">
            <a:avLst/>
          </a:prstGeom>
          <a:solidFill>
            <a:srgbClr val="0070C0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205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32ED6C-F702-446D-9EB4-5C50F14515D0}"/>
              </a:ext>
            </a:extLst>
          </p:cNvPr>
          <p:cNvSpPr txBox="1">
            <a:spLocks/>
          </p:cNvSpPr>
          <p:nvPr/>
        </p:nvSpPr>
        <p:spPr>
          <a:xfrm>
            <a:off x="2351584" y="404665"/>
            <a:ext cx="7704856" cy="648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 fontScale="52500" lnSpcReduction="20000"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4800" b="0" i="0" u="none" strike="noStrike" kern="0" cap="all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entury Gothic" panose="020B0502020202020204" pitchFamily="34" charset="0"/>
                <a:sym typeface="Century Gothic"/>
              </a:rPr>
              <a:t>Les conventions de stage</a:t>
            </a:r>
            <a:br>
              <a:rPr kumimoji="0" lang="fr-FR" altLang="fr-FR" sz="2800" b="0" i="0" u="none" strike="noStrike" kern="0" cap="all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entury Gothic" panose="020B0502020202020204" pitchFamily="34" charset="0"/>
                <a:sym typeface="Century Gothic"/>
              </a:rPr>
            </a:br>
            <a:endParaRPr kumimoji="0" lang="fr-FR" sz="2800" b="0" i="0" u="none" strike="noStrike" kern="0" cap="all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entury Gothic" panose="020B0502020202020204" pitchFamily="34" charset="0"/>
              <a:sym typeface="Century Gothic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C2B0263-C314-4DD1-BBB6-DB129890E976}"/>
              </a:ext>
            </a:extLst>
          </p:cNvPr>
          <p:cNvSpPr txBox="1">
            <a:spLocks/>
          </p:cNvSpPr>
          <p:nvPr/>
        </p:nvSpPr>
        <p:spPr>
          <a:xfrm>
            <a:off x="2351584" y="1196752"/>
            <a:ext cx="7776864" cy="49685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 fontScale="85000" lnSpcReduction="20000"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1pPr>
            <a:lvl2pPr marL="173736" marR="0" indent="-173736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2pPr>
            <a:lvl3pPr marL="402336" marR="0" indent="-164591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3pPr>
            <a:lvl4pPr marL="630936" marR="0" indent="-164591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4pPr>
            <a:lvl5pPr marL="859536" marR="0" indent="-173736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5pPr>
            <a:lvl6pPr marL="1122099" marR="0" indent="-19855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6pPr>
            <a:lvl7pPr marL="1376825" marR="0" indent="-18810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7pPr>
            <a:lvl8pPr marL="1605425" marR="0" indent="-18810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8pPr>
            <a:lvl9pPr marL="1815737" marR="0" indent="-18810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A faire obligatoirement avant le départ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Sur </a:t>
            </a:r>
            <a:r>
              <a:rPr kumimoji="0" lang="fr-FR" altLang="fr-FR" sz="1900" b="1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P-stage</a:t>
            </a: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 : </a:t>
            </a:r>
          </a:p>
          <a:p>
            <a:pPr marL="630936" marR="0" lvl="3" indent="-164591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  <a:buClr>
                <a:srgbClr val="000000"/>
              </a:buClr>
              <a:buSzPct val="100000"/>
              <a:buFont typeface="Wingdings" pitchFamily="2" charset="2"/>
              <a:buChar char="F"/>
              <a:tabLst/>
              <a:defRPr/>
            </a:pP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Connexion avec identifiants ULCO</a:t>
            </a:r>
          </a:p>
          <a:p>
            <a:pPr marL="630936" marR="0" lvl="3" indent="-164591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  <a:buClr>
                <a:srgbClr val="000000"/>
              </a:buClr>
              <a:buSzPct val="100000"/>
              <a:buFont typeface="Wingdings" pitchFamily="2" charset="2"/>
              <a:buChar char="F"/>
              <a:tabLst/>
              <a:defRPr/>
            </a:pP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Choisir la langue de la convention (une version bilingue sera éditée)</a:t>
            </a:r>
          </a:p>
          <a:p>
            <a:pPr marL="630936" marR="0" lvl="3" indent="-164591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  <a:buClr>
                <a:srgbClr val="000000"/>
              </a:buClr>
              <a:buSzPct val="100000"/>
              <a:buFont typeface="Wingdings" pitchFamily="2" charset="2"/>
              <a:buChar char="F"/>
              <a:tabLst/>
              <a:defRPr/>
            </a:pP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Validation de la convention par le responsable enseignant/tuteur de stage</a:t>
            </a:r>
          </a:p>
          <a:p>
            <a:pPr marL="630936" marR="0" lvl="3" indent="-164591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  <a:buClr>
                <a:srgbClr val="000000"/>
              </a:buClr>
              <a:buSzPct val="100000"/>
              <a:buFont typeface="Wingdings" pitchFamily="2" charset="2"/>
              <a:buChar char="F"/>
              <a:tabLst/>
              <a:defRPr/>
            </a:pP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Impression des conventions par l’étudiant ou le secrétariat pédagogique, en fonction de votre formation</a:t>
            </a:r>
          </a:p>
          <a:p>
            <a:pPr marL="466345" lvl="3" indent="0" hangingPunct="1"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  <a:buClr>
                <a:srgbClr val="000000"/>
              </a:buClr>
              <a:buNone/>
              <a:defRPr/>
            </a:pPr>
            <a:endParaRPr lang="fr-FR" altLang="fr-FR" sz="1900" dirty="0">
              <a:solidFill>
                <a:srgbClr val="003399"/>
              </a:solidFill>
              <a:latin typeface="Palatino Linotype"/>
            </a:endParaRPr>
          </a:p>
          <a:p>
            <a:pPr marL="361950" lvl="3" indent="-342900" hangingPunct="1"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fr-FR" altLang="fr-FR" sz="1900" dirty="0">
                <a:solidFill>
                  <a:srgbClr val="003399"/>
                </a:solidFill>
                <a:latin typeface="Palatino Linotype"/>
              </a:rPr>
              <a:t>Mise en signature. Attention : il est nécessaire que le cachet de l’entreprise soit apposé.</a:t>
            </a:r>
          </a:p>
          <a:p>
            <a:pPr marL="466345" lvl="3" indent="0" hangingPunct="1"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  <a:buClr>
                <a:srgbClr val="000000"/>
              </a:buClr>
              <a:buNone/>
              <a:defRPr/>
            </a:pPr>
            <a:endParaRPr kumimoji="0" lang="fr-FR" altLang="fr-FR" sz="19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Joindre une attestation de responsabilité civile indiquant que vous êtes couvert pour l’étranger, si possible avec le nom du pays d’accueil + annexe stage à l’étranger + attestation d’assurance individuelle accident + attestation de droit sécurité sociale</a:t>
            </a:r>
            <a:r>
              <a:rPr kumimoji="0" lang="fr-FR" altLang="fr-FR" sz="1900" b="1" i="0" u="none" strike="noStrike" kern="0" cap="none" spc="0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 + assurance rapatriement</a:t>
            </a:r>
            <a:endParaRPr kumimoji="0" lang="fr-FR" altLang="fr-FR" sz="19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Possibilité d’avenants en cas de modification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Tx/>
              <a:buFontTx/>
              <a:buNone/>
              <a:tabLst/>
              <a:defRPr/>
            </a:pP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Si vous projetez de faire un stage à l’étranger, merci de vous rapprocher au plus tôt du Bureau des Stages pour tout ce qui concerne les aspects relatifs à votre convention : 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marilyne.rawski@univ-littoral.fr</a:t>
            </a:r>
            <a:endParaRPr kumimoji="0" lang="fr-FR" altLang="fr-FR" sz="18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 b="0"/>
            </a:pPr>
            <a:endParaRPr kumimoji="0" lang="fr-FR" sz="16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3761424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BB4F2E-55D9-412F-B90C-5D3A96B01043}"/>
              </a:ext>
            </a:extLst>
          </p:cNvPr>
          <p:cNvSpPr txBox="1">
            <a:spLocks/>
          </p:cNvSpPr>
          <p:nvPr/>
        </p:nvSpPr>
        <p:spPr>
          <a:xfrm>
            <a:off x="2359169" y="444144"/>
            <a:ext cx="7520942" cy="648071"/>
          </a:xfrm>
          <a:prstGeom prst="rect">
            <a:avLst/>
          </a:prstGeom>
        </p:spPr>
        <p:txBody>
          <a:bodyPr>
            <a:normAutofit fontScale="60000" lnSpcReduction="20000"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hangingPunct="1"/>
            <a:r>
              <a:rPr lang="fr-FR" altLang="fr-FR" sz="4200" dirty="0">
                <a:solidFill>
                  <a:srgbClr val="003399"/>
                </a:solidFill>
                <a:latin typeface="Century Gothic" panose="020B0502020202020204" pitchFamily="34" charset="0"/>
              </a:rPr>
              <a:t>LA SECURITE SOCIALE / ASSURANCES</a:t>
            </a:r>
            <a:br>
              <a:rPr lang="fr-FR" altLang="fr-FR" dirty="0">
                <a:solidFill>
                  <a:srgbClr val="003399"/>
                </a:solidFill>
                <a:latin typeface="Century Gothic" panose="020B0502020202020204" pitchFamily="34" charset="0"/>
              </a:rPr>
            </a:br>
            <a:endParaRPr lang="fr-FR" dirty="0">
              <a:solidFill>
                <a:srgbClr val="003399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2B9FD97-0437-4C99-9E5F-32B254B14E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7521" y="980729"/>
            <a:ext cx="8504238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alt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</a:rPr>
              <a:t>Demander la Carte Européenne d’Assurance Maladie à son organisme de Sécurité Sociale (stage en UE + Royaume-Uni)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alt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</a:rPr>
              <a:t>Se renseigner sur la couverture et le remboursement des frais de santé (peut varier UE/hors UE) – Assurance complémentaire si besoin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alt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Wingdings 2" pitchFamily="18" charset="2"/>
              </a:rPr>
              <a:t>Assurances fortement recommandées Erasmus+ : décès, bagages, responsabilité civile, accident et maladie grave 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alt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</a:rPr>
              <a:t>Pour les départs au Québec : formulaire SE-401-Q104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alt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</a:rPr>
              <a:t>Assurance rapatriement obligatoire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None/>
              <a:tabLst/>
              <a:defRPr/>
            </a:pPr>
            <a:endParaRPr kumimoji="0" lang="fr-FR" altLang="fr-FR" sz="26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5155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62B18E-F43C-4340-8A10-75C15E97C2BE}"/>
              </a:ext>
            </a:extLst>
          </p:cNvPr>
          <p:cNvSpPr txBox="1">
            <a:spLocks/>
          </p:cNvSpPr>
          <p:nvPr/>
        </p:nvSpPr>
        <p:spPr>
          <a:xfrm>
            <a:off x="2351585" y="404665"/>
            <a:ext cx="7520941" cy="7920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 fontScale="90000" lnSpcReduction="10000"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all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800" b="0" i="0" u="none" strike="noStrike" kern="0" cap="all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entury Gothic" panose="020B0502020202020204" pitchFamily="34" charset="0"/>
                <a:sym typeface="Century Gothic"/>
              </a:rPr>
              <a:t>Ai-je besoin d’un visa</a:t>
            </a:r>
            <a:r>
              <a:rPr kumimoji="0" lang="fr-FR" altLang="fr-FR" sz="2800" b="1" i="0" u="none" strike="noStrike" kern="0" cap="all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entury Gothic" panose="020B0502020202020204" pitchFamily="34" charset="0"/>
                <a:sym typeface="Century Gothic"/>
              </a:rPr>
              <a:t> </a:t>
            </a:r>
            <a:r>
              <a:rPr kumimoji="0" lang="fr-FR" altLang="fr-FR" sz="2800" b="0" i="0" u="none" strike="noStrike" kern="0" cap="all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entury Gothic" panose="020B0502020202020204" pitchFamily="34" charset="0"/>
                <a:sym typeface="Century Gothic"/>
              </a:rPr>
              <a:t>?</a:t>
            </a:r>
            <a:br>
              <a:rPr kumimoji="0" lang="fr-FR" altLang="fr-FR" sz="2800" b="1" i="0" u="none" strike="noStrike" kern="0" cap="all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Myriad Pro" pitchFamily="34" charset="0"/>
                <a:sym typeface="Century Gothic"/>
              </a:rPr>
            </a:br>
            <a:endParaRPr kumimoji="0" lang="fr-FR" sz="2800" b="0" i="0" u="none" strike="noStrike" kern="0" cap="all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sym typeface="Century Gothic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BCEB60E-80BC-4F04-B011-B4209BC22B57}"/>
              </a:ext>
            </a:extLst>
          </p:cNvPr>
          <p:cNvSpPr txBox="1">
            <a:spLocks/>
          </p:cNvSpPr>
          <p:nvPr/>
        </p:nvSpPr>
        <p:spPr>
          <a:xfrm>
            <a:off x="2279576" y="1340768"/>
            <a:ext cx="7520941" cy="35798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Autofit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1pPr>
            <a:lvl2pPr marL="173736" marR="0" indent="-173736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2pPr>
            <a:lvl3pPr marL="402336" marR="0" indent="-164591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3pPr>
            <a:lvl4pPr marL="630936" marR="0" indent="-164591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4pPr>
            <a:lvl5pPr marL="859536" marR="0" indent="-173736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5pPr>
            <a:lvl6pPr marL="1122099" marR="0" indent="-19855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6pPr>
            <a:lvl7pPr marL="1376825" marR="0" indent="-18810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7pPr>
            <a:lvl8pPr marL="1605425" marR="0" indent="-18810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8pPr>
            <a:lvl9pPr marL="1815737" marR="0" indent="-188105" algn="l" defTabSz="914400" rtl="0" latinLnBrk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16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Palatino Linotype"/>
              </a:defRPr>
            </a:lvl9pPr>
          </a:lstStyle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Pour les étudiants de nationalité française : obligation de visa pour stage hors UE de plus de 90 jours (vérifier auprès du consulat du pays d’accueil en France pour les durées inférieures)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9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Obligation de visa pour les étudiants de nationalité hors UE, y compris pour les pays Schengen (déplacement autorisé pour les titres de séjour délivrés en France mais pas le séjour)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Brexit : visa à demander pour le Royaume-Uni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9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Les démarches pour l’obtention du visa sont effectuées par l’étudiant directement auprès du consulat / ambassade </a:t>
            </a:r>
            <a:r>
              <a:rPr kumimoji="0" lang="fr-FR" altLang="fr-FR" sz="1900" b="1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concerné-e</a:t>
            </a:r>
            <a:r>
              <a:rPr kumimoji="0" lang="fr-FR" altLang="fr-FR" sz="19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alatino Linotype"/>
                <a:sym typeface="Palatino Linotype"/>
              </a:rPr>
              <a:t>. </a:t>
            </a:r>
            <a:endParaRPr kumimoji="0" lang="fr-FR" sz="19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alatino Linotype"/>
              <a:sym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4094827085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 Ulco">
  <a:themeElements>
    <a:clrScheme name="PowerPoint Ulco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0000FF"/>
      </a:hlink>
      <a:folHlink>
        <a:srgbClr val="FF00FF"/>
      </a:folHlink>
    </a:clrScheme>
    <a:fontScheme name="PowerPoint Ulco">
      <a:majorFont>
        <a:latin typeface="Palatino Linotype"/>
        <a:ea typeface="Palatino Linotype"/>
        <a:cs typeface="Palatino Linotype"/>
      </a:majorFont>
      <a:minorFont>
        <a:latin typeface="Helvetica"/>
        <a:ea typeface="Helvetica"/>
        <a:cs typeface="Helvetica"/>
      </a:minorFont>
    </a:fontScheme>
    <a:fmtScheme name="PowerPoint Ulc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Palatino Linotyp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Palatino Linotyp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ulco" id="{40E6B6F2-4F0D-2648-B767-F3EDD53E7F8A}" vid="{F08BA5AB-E913-764C-B5F1-03A73B5CC8E3}"/>
    </a:ext>
  </a:extLst>
</a:theme>
</file>

<file path=ppt/theme/theme3.xml><?xml version="1.0" encoding="utf-8"?>
<a:theme xmlns:a="http://schemas.openxmlformats.org/drawingml/2006/main" name="4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ulco" id="{40E6B6F2-4F0D-2648-B767-F3EDD53E7F8A}" vid="{F08BA5AB-E913-764C-B5F1-03A73B5CC8E3}"/>
    </a:ext>
  </a:extLst>
</a:theme>
</file>

<file path=ppt/theme/theme4.xml><?xml version="1.0" encoding="utf-8"?>
<a:theme xmlns:a="http://schemas.openxmlformats.org/drawingml/2006/main" name="PowerPoint Ulco">
  <a:themeElements>
    <a:clrScheme name="PowerPoint Ulco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0000FF"/>
      </a:hlink>
      <a:folHlink>
        <a:srgbClr val="FF00FF"/>
      </a:folHlink>
    </a:clrScheme>
    <a:fontScheme name="PowerPoint Ulco">
      <a:majorFont>
        <a:latin typeface="Palatino Linotype"/>
        <a:ea typeface="Palatino Linotype"/>
        <a:cs typeface="Palatino Linotype"/>
      </a:majorFont>
      <a:minorFont>
        <a:latin typeface="Helvetica"/>
        <a:ea typeface="Helvetica"/>
        <a:cs typeface="Helvetica"/>
      </a:minorFont>
    </a:fontScheme>
    <a:fmtScheme name="PowerPoint Ulc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Palatino Linotyp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Palatino Linotyp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2161</TotalTime>
  <Words>2113</Words>
  <Application>Microsoft Office PowerPoint</Application>
  <PresentationFormat>Grand écran</PresentationFormat>
  <Paragraphs>215</Paragraphs>
  <Slides>19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19</vt:i4>
      </vt:variant>
    </vt:vector>
  </HeadingPairs>
  <TitlesOfParts>
    <vt:vector size="32" baseType="lpstr">
      <vt:lpstr>Arial</vt:lpstr>
      <vt:lpstr>Calibri</vt:lpstr>
      <vt:lpstr>Calibri Light</vt:lpstr>
      <vt:lpstr>Century Gothic</vt:lpstr>
      <vt:lpstr>Myriad Pro</vt:lpstr>
      <vt:lpstr>Myriad Pro Cond</vt:lpstr>
      <vt:lpstr>Palatino Linotype</vt:lpstr>
      <vt:lpstr>Times New Roman</vt:lpstr>
      <vt:lpstr>Wingdings</vt:lpstr>
      <vt:lpstr>Wingdings 2</vt:lpstr>
      <vt:lpstr>PowerPoint Ulco</vt:lpstr>
      <vt:lpstr>3_Conception personnalisée</vt:lpstr>
      <vt:lpstr>4_Conception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Myriam LEMAIRE</dc:creator>
  <cp:lastModifiedBy>Sophie Terrier</cp:lastModifiedBy>
  <cp:revision>110</cp:revision>
  <cp:lastPrinted>2023-12-04T08:39:01Z</cp:lastPrinted>
  <dcterms:modified xsi:type="dcterms:W3CDTF">2026-06-23T09:02:30Z</dcterms:modified>
</cp:coreProperties>
</file>